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4" r:id="rId7"/>
    <p:sldId id="265"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8545C2-9092-44AF-93E8-DB469B523F02}" type="datetimeFigureOut">
              <a:rPr lang="en-US" smtClean="0"/>
              <a:pPr/>
              <a:t>3/9/2011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6E0B47-F300-49B3-A6A1-BBFD4EA94B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78D4461F-1476-414B-9FA8-AA74D7D9F7FA}" type="slidenum">
              <a:rPr lang="en-US" smtClean="0"/>
              <a:pPr>
                <a:defRPr/>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7BFA385-9239-467D-8A9F-C6DF607837DC}" type="slidenum">
              <a:rPr lang="en-US" smtClean="0"/>
              <a:pPr fontAlgn="base">
                <a:spcBef>
                  <a:spcPct val="0"/>
                </a:spcBef>
                <a:spcAft>
                  <a:spcPct val="0"/>
                </a:spcAft>
                <a:defRPr/>
              </a:pPr>
              <a:t>3</a:t>
            </a:fld>
            <a:endParaRPr lang="en-US" dirty="0" smtClean="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277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228600" indent="-228600" eaLnBrk="1" hangingPunct="1">
              <a:spcBef>
                <a:spcPct val="0"/>
              </a:spcBef>
              <a:buFontTx/>
              <a:buAutoNum type="arabicPeriod"/>
            </a:pPr>
            <a:r>
              <a:rPr lang="en-US" smtClean="0"/>
              <a:t>State the first words that come to mind when you hear the word “self-determination.”  Make a list of the words on a flipchart, chalkboard or whiteboard.</a:t>
            </a:r>
          </a:p>
          <a:p>
            <a:pPr marL="228600" indent="-228600" eaLnBrk="1" hangingPunct="1">
              <a:spcBef>
                <a:spcPct val="0"/>
              </a:spcBef>
              <a:buFontTx/>
              <a:buAutoNum type="arabicPeriod"/>
            </a:pPr>
            <a:r>
              <a:rPr lang="en-US" smtClean="0"/>
              <a:t>Review the list with everyone. Usually this list will capture major themes associated with self-determination.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a:buFontTx/>
              <a:buAutoNum type="arabicPeriod"/>
            </a:pPr>
            <a:r>
              <a:rPr lang="en-US" smtClean="0"/>
              <a:t>We become more self-determined by drawing upon internal factors such as our self-awareness and motivation to achieve important goals.</a:t>
            </a:r>
          </a:p>
          <a:p>
            <a:pPr marL="228600" indent="-228600">
              <a:buFontTx/>
              <a:buAutoNum type="arabicPeriod"/>
            </a:pPr>
            <a:r>
              <a:rPr lang="en-US" smtClean="0"/>
              <a:t>Our self-determination is also influenced, however, by external factors around us.  </a:t>
            </a:r>
          </a:p>
          <a:p>
            <a:pPr marL="228600" indent="-228600">
              <a:buFontTx/>
              <a:buAutoNum type="arabicPeriod"/>
            </a:pPr>
            <a:r>
              <a:rPr lang="en-US" smtClean="0"/>
              <a:t>The chart shows five types of external factors that can enhance the self-determination of college students, starting with access to self-determined role models.</a:t>
            </a:r>
          </a:p>
          <a:p>
            <a:pPr marL="228600" indent="-228600">
              <a:buFontTx/>
              <a:buAutoNum type="arabicPeriod"/>
            </a:pPr>
            <a:r>
              <a:rPr lang="en-US" smtClean="0"/>
              <a:t>Think of a time you found it difficult to be self-determined as you pursued a learning goal, either in high school or college.  What environmental factors thwarted your self-determination, or just weren’t available to support your self-determination?</a:t>
            </a:r>
          </a:p>
          <a:p>
            <a:pPr marL="228600" indent="-228600">
              <a:buFontTx/>
              <a:buAutoNum type="arabicPeriod"/>
            </a:pPr>
            <a:r>
              <a:rPr lang="en-US" smtClean="0"/>
              <a:t>If you had been working with an effective peer mentor at the time, what could he or she have done to support your self-determination in that situation?</a:t>
            </a:r>
          </a:p>
        </p:txBody>
      </p:sp>
      <p:sp>
        <p:nvSpPr>
          <p:cNvPr id="4" name="Slide Number Placeholder 3"/>
          <p:cNvSpPr>
            <a:spLocks noGrp="1"/>
          </p:cNvSpPr>
          <p:nvPr>
            <p:ph type="sldNum" sz="quarter" idx="5"/>
          </p:nvPr>
        </p:nvSpPr>
        <p:spPr/>
        <p:txBody>
          <a:bodyPr/>
          <a:lstStyle/>
          <a:p>
            <a:pPr>
              <a:defRPr/>
            </a:pPr>
            <a:fld id="{FADD055F-8FA6-4BDE-A62D-42F2B4428E56}" type="slidenum">
              <a:rPr lang="en-US" smtClean="0"/>
              <a:pPr>
                <a:defRPr/>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a:buFontTx/>
              <a:buAutoNum type="arabicPeriod"/>
            </a:pPr>
            <a:r>
              <a:rPr lang="en-US" smtClean="0"/>
              <a:t>Another coaching technique we would like to introduce now is called, Powerful Questions.  You may already be using this technique and just not have a name for it.  Powerful questions tend to be:</a:t>
            </a:r>
          </a:p>
          <a:p>
            <a:pPr marL="685800" lvl="1" indent="-228600">
              <a:buFontTx/>
              <a:buAutoNum type="alphaLcPeriod"/>
            </a:pPr>
            <a:r>
              <a:rPr lang="en-US" smtClean="0"/>
              <a:t>Open-ended.</a:t>
            </a:r>
          </a:p>
          <a:p>
            <a:pPr marL="685800" lvl="1" indent="-228600">
              <a:buFontTx/>
              <a:buAutoNum type="alphaLcPeriod"/>
            </a:pPr>
            <a:r>
              <a:rPr lang="en-US" smtClean="0"/>
              <a:t>A question that your mentee needs to keep thinking about as the week unfolds.</a:t>
            </a:r>
          </a:p>
          <a:p>
            <a:pPr marL="685800" lvl="1" indent="-228600">
              <a:buFontTx/>
              <a:buAutoNum type="alphaLcPeriod"/>
            </a:pPr>
            <a:r>
              <a:rPr lang="en-US" smtClean="0"/>
              <a:t>Designed to deepen the mentee’s self-awareness about his/her approach to defining or achieving academic success goals.</a:t>
            </a:r>
          </a:p>
          <a:p>
            <a:pPr marL="228600" indent="-228600">
              <a:buFontTx/>
              <a:buAutoNum type="arabicPeriod" startAt="2"/>
            </a:pPr>
            <a:r>
              <a:rPr lang="en-US" smtClean="0"/>
              <a:t>This is not to say that other types of questions, including close-ended inquiries that produce brief, immediate, factual answers, can’t be helpful!  There’s a time and place for all sorts of questions in effective mentoring relationships.</a:t>
            </a:r>
          </a:p>
          <a:p>
            <a:pPr marL="228600" indent="-228600">
              <a:buFontTx/>
              <a:buAutoNum type="arabicPeriod" startAt="2"/>
            </a:pPr>
            <a:r>
              <a:rPr lang="en-US" smtClean="0"/>
              <a:t>Let’s think of times when a Powerful Question could be particularly helpful in your work with mentees.  Can anyone think of a good example?  How about some additional examples of your own Powerful Questions?  [List responses on a flip chart, too.]</a:t>
            </a:r>
          </a:p>
          <a:p>
            <a:pPr marL="228600" indent="-228600">
              <a:buFontTx/>
              <a:buAutoNum type="arabicPeriod" startAt="2"/>
            </a:pPr>
            <a:r>
              <a:rPr lang="en-US" smtClean="0"/>
              <a:t>If you were being mentored and your mentor asked </a:t>
            </a:r>
            <a:r>
              <a:rPr lang="en-US" i="1" smtClean="0"/>
              <a:t>you</a:t>
            </a:r>
            <a:r>
              <a:rPr lang="en-US" smtClean="0"/>
              <a:t> a Powerful Question, how would you like him/her to follow up with you on that question later?</a:t>
            </a:r>
          </a:p>
          <a:p>
            <a:pPr marL="685800" lvl="1" indent="-228600">
              <a:buFontTx/>
              <a:buAutoNum type="alphaLcPeriod"/>
            </a:pPr>
            <a:endParaRPr lang="en-US" smtClean="0"/>
          </a:p>
          <a:p>
            <a:pPr marL="685800" lvl="1" indent="-228600">
              <a:buFontTx/>
              <a:buAutoNum type="alphaLcPeriod"/>
            </a:pPr>
            <a:endParaRPr lang="en-US" smtClean="0"/>
          </a:p>
        </p:txBody>
      </p:sp>
      <p:sp>
        <p:nvSpPr>
          <p:cNvPr id="4" name="Slide Number Placeholder 3"/>
          <p:cNvSpPr>
            <a:spLocks noGrp="1"/>
          </p:cNvSpPr>
          <p:nvPr>
            <p:ph type="sldNum" sz="quarter" idx="5"/>
          </p:nvPr>
        </p:nvSpPr>
        <p:spPr/>
        <p:txBody>
          <a:bodyPr/>
          <a:lstStyle/>
          <a:p>
            <a:pPr>
              <a:defRPr/>
            </a:pPr>
            <a:fld id="{03E9CB8E-0965-4387-9CB9-A6D53175DDC7}" type="slidenum">
              <a:rPr lang="en-US" smtClean="0"/>
              <a:pPr>
                <a:defRPr/>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marL="228600" indent="-228600">
              <a:buFontTx/>
              <a:buAutoNum type="arabicPeriod"/>
              <a:defRPr/>
            </a:pPr>
            <a:r>
              <a:rPr lang="en-US" dirty="0" smtClean="0"/>
              <a:t>Unlike Powerful Questions, “What” questions are designed to prompt decision-making, concrete planning, and the sharing of information right then and there.  While Powerful Questions tend to slow down the pace of a conversation, What Questions tend to speed  it up.  </a:t>
            </a:r>
          </a:p>
          <a:p>
            <a:pPr marL="228600" indent="-228600">
              <a:buFontTx/>
              <a:buAutoNum type="arabicPeriod"/>
              <a:defRPr/>
            </a:pPr>
            <a:r>
              <a:rPr lang="en-US" dirty="0" smtClean="0"/>
              <a:t>When you ask your mentee What questions, you are guiding him/her to focus on specifics.  Doing this can help the mentee clarify a decision, weigh the pro’s and con’s of options he/she is considering, anticipate consequences, and identify barriers that are blocking his/her progress on a goal.</a:t>
            </a:r>
          </a:p>
          <a:p>
            <a:pPr marL="228600" indent="-228600">
              <a:buFontTx/>
              <a:buAutoNum type="arabicPeriod"/>
              <a:defRPr/>
            </a:pPr>
            <a:r>
              <a:rPr lang="en-US" dirty="0" smtClean="0"/>
              <a:t>When you ask mentees What questions, it’s helpful to remember two things:</a:t>
            </a:r>
          </a:p>
          <a:p>
            <a:pPr marL="685800" lvl="1" indent="-228600">
              <a:buFontTx/>
              <a:buAutoNum type="alphaLcPeriod"/>
              <a:defRPr/>
            </a:pPr>
            <a:r>
              <a:rPr lang="en-US" dirty="0" smtClean="0"/>
              <a:t>Be clear and succinct, but positive.  You don’t want your mentee to feel like he/she is on the witness stand!  One way to ensure your use of a positive tone is to demonstrate an eager curiosity about what his/her answer will be.</a:t>
            </a:r>
          </a:p>
          <a:p>
            <a:pPr marL="685800" lvl="1" indent="-228600">
              <a:buFontTx/>
              <a:buAutoNum type="alphaLcPeriod"/>
              <a:defRPr/>
            </a:pPr>
            <a:r>
              <a:rPr lang="en-US" i="1" dirty="0" smtClean="0"/>
              <a:t>Active listening </a:t>
            </a:r>
            <a:r>
              <a:rPr lang="en-US" dirty="0" smtClean="0"/>
              <a:t>is an effective companion skill to What questions.  In other words, restate what your mentee says in response to What questions.  Nod in affirmation when he/she replies.  Show interest.  Take notes. </a:t>
            </a:r>
          </a:p>
          <a:p>
            <a:pPr marL="228600" indent="-228600">
              <a:buFontTx/>
              <a:buAutoNum type="arabicPeriod"/>
              <a:defRPr/>
            </a:pPr>
            <a:r>
              <a:rPr lang="en-US" dirty="0" smtClean="0"/>
              <a:t>Please take a few minutes now to just work on your own.  We’d like you to jot down some notes about these two prompts.  We won’t ask you to share this with the group.</a:t>
            </a:r>
          </a:p>
          <a:p>
            <a:pPr marL="685800" lvl="1" indent="-228600">
              <a:buFontTx/>
              <a:buAutoNum type="alphaLcPeriod"/>
              <a:defRPr/>
            </a:pPr>
            <a:r>
              <a:rPr lang="en-US" dirty="0" smtClean="0"/>
              <a:t>Think of an actual decision in your life you are grappling with right now.  It could be about school, finances, a job, family issues; anything.  Write out the decision you have yet to make about this issue or situation.</a:t>
            </a:r>
          </a:p>
          <a:p>
            <a:pPr marL="685800" lvl="1" indent="-228600">
              <a:buFontTx/>
              <a:buAutoNum type="alphaLcPeriod"/>
              <a:defRPr/>
            </a:pPr>
            <a:r>
              <a:rPr lang="en-US" dirty="0" smtClean="0"/>
              <a:t>Then make a list of 5-6 What questions someone could ask you about this decision.  If you’d like, feel free to also write down the answers that pop into your head when you think about each What question.</a:t>
            </a:r>
          </a:p>
          <a:p>
            <a:pPr marL="685800" lvl="1" indent="-228600">
              <a:defRPr/>
            </a:pPr>
            <a:r>
              <a:rPr lang="en-US" dirty="0" smtClean="0"/>
              <a:t> </a:t>
            </a:r>
          </a:p>
          <a:p>
            <a:pPr marL="685800" lvl="1" indent="-228600">
              <a:defRPr/>
            </a:pPr>
            <a:endParaRPr lang="en-US" dirty="0"/>
          </a:p>
        </p:txBody>
      </p:sp>
      <p:sp>
        <p:nvSpPr>
          <p:cNvPr id="4" name="Slide Number Placeholder 3"/>
          <p:cNvSpPr>
            <a:spLocks noGrp="1"/>
          </p:cNvSpPr>
          <p:nvPr>
            <p:ph type="sldNum" sz="quarter" idx="5"/>
          </p:nvPr>
        </p:nvSpPr>
        <p:spPr/>
        <p:txBody>
          <a:bodyPr/>
          <a:lstStyle/>
          <a:p>
            <a:pPr>
              <a:defRPr/>
            </a:pPr>
            <a:fld id="{B175243F-2D40-4610-9835-DD7405B92E88}"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8C1ACB-633E-43C4-9D3C-48AFA8FCDABB}"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8D9A9-812F-42C7-8731-20826D4F75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8C1ACB-633E-43C4-9D3C-48AFA8FCDABB}"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8D9A9-812F-42C7-8731-20826D4F75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8C1ACB-633E-43C4-9D3C-48AFA8FCDABB}"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8D9A9-812F-42C7-8731-20826D4F758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4938" y="889000"/>
            <a:ext cx="8885237" cy="11557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4938" y="2116138"/>
            <a:ext cx="4371975" cy="4135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2116138"/>
            <a:ext cx="4371975" cy="41354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dirty="0"/>
            </a:lvl1pPr>
          </a:lstStyle>
          <a:p>
            <a:pPr>
              <a:defRPr/>
            </a:pPr>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dirty="0"/>
            </a:lvl1pPr>
          </a:lstStyle>
          <a:p>
            <a:pPr>
              <a:defRPr/>
            </a:pPr>
            <a:endParaRPr 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pPr>
              <a:defRPr/>
            </a:pPr>
            <a:fld id="{75BB7733-905D-42CB-A81D-CC7F176CC1C6}"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8C1ACB-633E-43C4-9D3C-48AFA8FCDABB}"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8D9A9-812F-42C7-8731-20826D4F75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8C1ACB-633E-43C4-9D3C-48AFA8FCDABB}" type="datetimeFigureOut">
              <a:rPr lang="en-US" smtClean="0"/>
              <a:pPr/>
              <a:t>3/9/2011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F8D9A9-812F-42C7-8731-20826D4F75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8C1ACB-633E-43C4-9D3C-48AFA8FCDABB}" type="datetimeFigureOut">
              <a:rPr lang="en-US" smtClean="0"/>
              <a:pPr/>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8D9A9-812F-42C7-8731-20826D4F75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8C1ACB-633E-43C4-9D3C-48AFA8FCDABB}" type="datetimeFigureOut">
              <a:rPr lang="en-US" smtClean="0"/>
              <a:pPr/>
              <a:t>3/9/2011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F8D9A9-812F-42C7-8731-20826D4F75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8C1ACB-633E-43C4-9D3C-48AFA8FCDABB}" type="datetimeFigureOut">
              <a:rPr lang="en-US" smtClean="0"/>
              <a:pPr/>
              <a:t>3/9/2011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F8D9A9-812F-42C7-8731-20826D4F75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8C1ACB-633E-43C4-9D3C-48AFA8FCDABB}" type="datetimeFigureOut">
              <a:rPr lang="en-US" smtClean="0"/>
              <a:pPr/>
              <a:t>3/9/2011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F8D9A9-812F-42C7-8731-20826D4F75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8C1ACB-633E-43C4-9D3C-48AFA8FCDABB}" type="datetimeFigureOut">
              <a:rPr lang="en-US" smtClean="0"/>
              <a:pPr/>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8D9A9-812F-42C7-8731-20826D4F75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8C1ACB-633E-43C4-9D3C-48AFA8FCDABB}" type="datetimeFigureOut">
              <a:rPr lang="en-US" smtClean="0"/>
              <a:pPr/>
              <a:t>3/9/2011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F8D9A9-812F-42C7-8731-20826D4F75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8C1ACB-633E-43C4-9D3C-48AFA8FCDABB}" type="datetimeFigureOut">
              <a:rPr lang="en-US" smtClean="0"/>
              <a:pPr/>
              <a:t>3/9/2011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F8D9A9-812F-42C7-8731-20826D4F75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Peer Mentor Training</a:t>
            </a:r>
            <a:endParaRPr lang="en-US" dirty="0"/>
          </a:p>
        </p:txBody>
      </p:sp>
      <p:sp>
        <p:nvSpPr>
          <p:cNvPr id="3" name="Subtitle 2"/>
          <p:cNvSpPr>
            <a:spLocks noGrp="1"/>
          </p:cNvSpPr>
          <p:nvPr>
            <p:ph type="subTitle" idx="1"/>
          </p:nvPr>
        </p:nvSpPr>
        <p:spPr/>
        <p:txBody>
          <a:bodyPr/>
          <a:lstStyle/>
          <a:p>
            <a:r>
              <a:rPr lang="en-US" smtClean="0"/>
              <a:t>October, </a:t>
            </a:r>
            <a:r>
              <a:rPr lang="en-US" dirty="0" smtClean="0"/>
              <a:t>2010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a:xfrm>
            <a:off x="533400" y="457200"/>
            <a:ext cx="8385175" cy="974725"/>
          </a:xfrm>
        </p:spPr>
        <p:txBody>
          <a:bodyPr/>
          <a:lstStyle/>
          <a:p>
            <a:pPr eaLnBrk="1" hangingPunct="1"/>
            <a:r>
              <a:rPr lang="en-US" smtClean="0"/>
              <a:t>“What” Questions</a:t>
            </a:r>
          </a:p>
        </p:txBody>
      </p:sp>
      <p:sp>
        <p:nvSpPr>
          <p:cNvPr id="22531" name="Rectangle 3"/>
          <p:cNvSpPr>
            <a:spLocks noGrp="1" noRot="1" noChangeArrowheads="1"/>
          </p:cNvSpPr>
          <p:nvPr>
            <p:ph type="body" idx="1"/>
          </p:nvPr>
        </p:nvSpPr>
        <p:spPr>
          <a:xfrm>
            <a:off x="838200" y="1447800"/>
            <a:ext cx="8007350" cy="5105400"/>
          </a:xfrm>
        </p:spPr>
        <p:txBody>
          <a:bodyPr/>
          <a:lstStyle/>
          <a:p>
            <a:pPr eaLnBrk="1" hangingPunct="1">
              <a:lnSpc>
                <a:spcPct val="80000"/>
              </a:lnSpc>
              <a:buFont typeface="Wingdings" pitchFamily="2" charset="2"/>
              <a:buNone/>
            </a:pPr>
            <a:r>
              <a:rPr lang="en-US" b="1" smtClean="0">
                <a:solidFill>
                  <a:srgbClr val="990033"/>
                </a:solidFill>
              </a:rPr>
              <a:t>Examples:</a:t>
            </a:r>
          </a:p>
          <a:p>
            <a:pPr eaLnBrk="1" hangingPunct="1">
              <a:lnSpc>
                <a:spcPct val="80000"/>
              </a:lnSpc>
              <a:buFont typeface="Wingdings" pitchFamily="2" charset="2"/>
              <a:buNone/>
            </a:pPr>
            <a:endParaRPr lang="en-US" sz="1400" b="1" smtClean="0">
              <a:solidFill>
                <a:srgbClr val="990033"/>
              </a:solidFill>
            </a:endParaRPr>
          </a:p>
          <a:p>
            <a:pPr eaLnBrk="1" hangingPunct="1">
              <a:lnSpc>
                <a:spcPct val="80000"/>
              </a:lnSpc>
            </a:pPr>
            <a:r>
              <a:rPr lang="en-US" sz="2400" smtClean="0"/>
              <a:t>If you accomplished your goal, what would it look like? (outcome)</a:t>
            </a:r>
          </a:p>
          <a:p>
            <a:pPr eaLnBrk="1" hangingPunct="1">
              <a:lnSpc>
                <a:spcPct val="80000"/>
              </a:lnSpc>
            </a:pPr>
            <a:r>
              <a:rPr lang="en-US" sz="2400" smtClean="0"/>
              <a:t>What is your backup plan? (anticipation)</a:t>
            </a:r>
          </a:p>
          <a:p>
            <a:pPr eaLnBrk="1" hangingPunct="1">
              <a:lnSpc>
                <a:spcPct val="80000"/>
              </a:lnSpc>
            </a:pPr>
            <a:r>
              <a:rPr lang="en-US" sz="2400" smtClean="0"/>
              <a:t>What resources do you need to help you decide? (resources)</a:t>
            </a:r>
          </a:p>
          <a:p>
            <a:pPr eaLnBrk="1" hangingPunct="1">
              <a:lnSpc>
                <a:spcPct val="80000"/>
              </a:lnSpc>
            </a:pPr>
            <a:r>
              <a:rPr lang="en-US" sz="2400" smtClean="0"/>
              <a:t>What do you think that means? (evaluation)</a:t>
            </a:r>
          </a:p>
          <a:p>
            <a:pPr eaLnBrk="1" hangingPunct="1">
              <a:lnSpc>
                <a:spcPct val="80000"/>
              </a:lnSpc>
            </a:pPr>
            <a:r>
              <a:rPr lang="en-US" sz="2400" smtClean="0"/>
              <a:t>What other approaches can you think of? (exploration)</a:t>
            </a:r>
          </a:p>
          <a:p>
            <a:pPr eaLnBrk="1" hangingPunct="1">
              <a:lnSpc>
                <a:spcPct val="80000"/>
              </a:lnSpc>
            </a:pPr>
            <a:r>
              <a:rPr lang="en-US" sz="2400" smtClean="0"/>
              <a:t>If we could wipe the slate clean, what would you do?</a:t>
            </a:r>
          </a:p>
          <a:p>
            <a:pPr eaLnBrk="1" hangingPunct="1">
              <a:lnSpc>
                <a:spcPct val="80000"/>
              </a:lnSpc>
              <a:buFont typeface="Wingdings" pitchFamily="2" charset="2"/>
              <a:buNone/>
            </a:pPr>
            <a:r>
              <a:rPr lang="en-US" sz="2400" smtClean="0"/>
              <a:t>	(learning)</a:t>
            </a:r>
            <a:endParaRPr lang="en-US" sz="1000" smtClean="0"/>
          </a:p>
          <a:p>
            <a:pPr eaLnBrk="1" hangingPunct="1">
              <a:lnSpc>
                <a:spcPct val="80000"/>
              </a:lnSpc>
            </a:pPr>
            <a:r>
              <a:rPr lang="en-US" sz="2400" smtClean="0"/>
              <a:t>What if you do and what if you don’t? (options)</a:t>
            </a:r>
          </a:p>
          <a:p>
            <a:pPr eaLnBrk="1" hangingPunct="1">
              <a:lnSpc>
                <a:spcPct val="80000"/>
              </a:lnSpc>
              <a:buFont typeface="Wingdings" pitchFamily="2" charset="2"/>
              <a:buNone/>
            </a:pPr>
            <a:endParaRPr lang="en-US" sz="1000" smtClean="0"/>
          </a:p>
          <a:p>
            <a:pPr eaLnBrk="1" hangingPunct="1">
              <a:lnSpc>
                <a:spcPct val="80000"/>
              </a:lnSpc>
            </a:pPr>
            <a:r>
              <a:rPr lang="en-US" sz="2400" i="1" smtClean="0"/>
              <a:t>“What could I ask you right now that would be helpful?”</a:t>
            </a:r>
          </a:p>
          <a:p>
            <a:pPr algn="r" eaLnBrk="1" hangingPunct="1">
              <a:lnSpc>
                <a:spcPct val="80000"/>
              </a:lnSpc>
              <a:buFont typeface="Wingdings" pitchFamily="2" charset="2"/>
              <a:buNone/>
            </a:pPr>
            <a:r>
              <a:rPr lang="en-US" sz="1400" i="1" smtClean="0"/>
              <a:t>	</a:t>
            </a:r>
            <a:r>
              <a:rPr lang="en-US" sz="1400" smtClean="0"/>
              <a:t>	- The Coaches Training Institute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933450"/>
          </a:xfrm>
        </p:spPr>
        <p:txBody>
          <a:bodyPr>
            <a:normAutofit fontScale="90000"/>
          </a:bodyPr>
          <a:lstStyle/>
          <a:p>
            <a:pPr eaLnBrk="1" fontAlgn="auto" hangingPunct="1">
              <a:spcAft>
                <a:spcPts val="0"/>
              </a:spcAft>
              <a:defRPr/>
            </a:pPr>
            <a:r>
              <a:rPr lang="en-US" dirty="0" smtClean="0"/>
              <a:t/>
            </a:r>
            <a:br>
              <a:rPr lang="en-US" dirty="0" smtClean="0"/>
            </a:br>
            <a:r>
              <a:rPr lang="en-US" sz="5600" dirty="0" smtClean="0"/>
              <a:t> Thinking about Transition…….</a:t>
            </a:r>
            <a:endParaRPr lang="en-US" sz="5600" dirty="0"/>
          </a:p>
        </p:txBody>
      </p:sp>
      <p:sp>
        <p:nvSpPr>
          <p:cNvPr id="3" name="Content Placeholder 2"/>
          <p:cNvSpPr>
            <a:spLocks noGrp="1"/>
          </p:cNvSpPr>
          <p:nvPr>
            <p:ph idx="1"/>
          </p:nvPr>
        </p:nvSpPr>
        <p:spPr/>
        <p:txBody>
          <a:bodyPr>
            <a:normAutofit/>
          </a:bodyPr>
          <a:lstStyle/>
          <a:p>
            <a:pPr marL="640080" lvl="1" indent="-246888" eaLnBrk="1" fontAlgn="auto" hangingPunct="1">
              <a:spcAft>
                <a:spcPts val="0"/>
              </a:spcAft>
              <a:buFont typeface="Wingdings 2"/>
              <a:buChar char=""/>
              <a:defRPr/>
            </a:pPr>
            <a:r>
              <a:rPr lang="en-US" sz="3200" i="1" dirty="0" smtClean="0">
                <a:latin typeface="+mj-lt"/>
              </a:rPr>
              <a:t>What kinds of feelings did you experience?</a:t>
            </a:r>
          </a:p>
          <a:p>
            <a:pPr marL="640080" lvl="1" indent="-246888" eaLnBrk="1" fontAlgn="auto" hangingPunct="1">
              <a:spcAft>
                <a:spcPts val="0"/>
              </a:spcAft>
              <a:buFont typeface="Wingdings 2"/>
              <a:buChar char=""/>
              <a:defRPr/>
            </a:pPr>
            <a:r>
              <a:rPr lang="en-US" sz="3200" i="1" dirty="0" smtClean="0">
                <a:latin typeface="+mj-lt"/>
              </a:rPr>
              <a:t>What did people who were paid to help you do that was helpful? How did they get in your way?</a:t>
            </a:r>
          </a:p>
          <a:p>
            <a:pPr marL="640080" lvl="1" indent="-246888" eaLnBrk="1" fontAlgn="auto" hangingPunct="1">
              <a:spcAft>
                <a:spcPts val="0"/>
              </a:spcAft>
              <a:buFont typeface="Wingdings 2"/>
              <a:buChar char=""/>
              <a:defRPr/>
            </a:pPr>
            <a:r>
              <a:rPr lang="en-US" sz="3200" i="1" dirty="0" smtClean="0">
                <a:latin typeface="+mj-lt"/>
              </a:rPr>
              <a:t>What did family and friends do that was helpful? How did they get in your way?</a:t>
            </a:r>
            <a:endParaRPr lang="en-US" sz="32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304800"/>
            <a:ext cx="8229600" cy="1143000"/>
          </a:xfrm>
        </p:spPr>
        <p:txBody>
          <a:bodyPr/>
          <a:lstStyle/>
          <a:p>
            <a:pPr eaLnBrk="1" hangingPunct="1"/>
            <a:r>
              <a:rPr lang="en-US" smtClean="0"/>
              <a:t>What is Self-Determination?</a:t>
            </a:r>
          </a:p>
        </p:txBody>
      </p:sp>
      <p:sp>
        <p:nvSpPr>
          <p:cNvPr id="7171" name="Rectangle 3"/>
          <p:cNvSpPr>
            <a:spLocks noGrp="1" noChangeArrowheads="1"/>
          </p:cNvSpPr>
          <p:nvPr>
            <p:ph type="body" idx="1"/>
          </p:nvPr>
        </p:nvSpPr>
        <p:spPr/>
        <p:txBody>
          <a:bodyPr>
            <a:normAutofit/>
          </a:bodyPr>
          <a:lstStyle/>
          <a:p>
            <a:pPr marL="274320" indent="-274320" eaLnBrk="1" fontAlgn="auto" hangingPunct="1">
              <a:spcAft>
                <a:spcPts val="0"/>
              </a:spcAft>
              <a:buClr>
                <a:schemeClr val="accent3"/>
              </a:buClr>
              <a:buFont typeface="Wingdings 2"/>
              <a:buChar char=""/>
              <a:defRPr/>
            </a:pPr>
            <a:r>
              <a:rPr lang="en-US" sz="3600" dirty="0">
                <a:latin typeface="+mj-lt"/>
              </a:rPr>
              <a:t>What words come to mind when you hear the </a:t>
            </a:r>
            <a:r>
              <a:rPr lang="en-US" sz="3600" dirty="0" smtClean="0">
                <a:latin typeface="+mj-lt"/>
              </a:rPr>
              <a:t>term, “self-determination”?</a:t>
            </a:r>
            <a:endParaRPr lang="en-US" sz="3600" dirty="0">
              <a:latin typeface="+mj-lt"/>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wipe(left)">
                                      <p:cBhvr>
                                        <p:cTn id="7"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542925" y="1268413"/>
          <a:ext cx="8056563" cy="5235575"/>
        </p:xfrm>
        <a:graphic>
          <a:graphicData uri="http://schemas.openxmlformats.org/presentationml/2006/ole">
            <p:oleObj spid="_x0000_s1026" name="Slide" r:id="rId4" imgW="2808732" imgH="2104588" progId="PowerPoint.Slide.8">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can peer mentors support self-determination?</a:t>
            </a:r>
            <a:endParaRPr lang="en-US" dirty="0"/>
          </a:p>
        </p:txBody>
      </p:sp>
      <p:sp>
        <p:nvSpPr>
          <p:cNvPr id="3" name="Content Placeholder 2"/>
          <p:cNvSpPr>
            <a:spLocks noGrp="1"/>
          </p:cNvSpPr>
          <p:nvPr>
            <p:ph idx="1"/>
          </p:nvPr>
        </p:nvSpPr>
        <p:spPr/>
        <p:txBody>
          <a:bodyPr/>
          <a:lstStyle/>
          <a:p>
            <a:r>
              <a:rPr lang="en-US" dirty="0" smtClean="0"/>
              <a:t>Be a self-determined role model.</a:t>
            </a:r>
          </a:p>
          <a:p>
            <a:r>
              <a:rPr lang="en-US" dirty="0" smtClean="0"/>
              <a:t>Help mentees develop skills for self-determination.</a:t>
            </a:r>
          </a:p>
          <a:p>
            <a:r>
              <a:rPr lang="en-US" dirty="0" smtClean="0"/>
              <a:t>Give mentees opportunities to make choices.</a:t>
            </a:r>
          </a:p>
          <a:p>
            <a:r>
              <a:rPr lang="en-US" dirty="0" smtClean="0"/>
              <a:t>Use communication styles that help mentees think about what they want, why they want it and what action they want to take.</a:t>
            </a:r>
          </a:p>
          <a:p>
            <a:r>
              <a:rPr lang="en-US" dirty="0" smtClean="0"/>
              <a:t>Help mentees find supports that they need.</a:t>
            </a:r>
          </a:p>
          <a:p>
            <a:endParaRPr lang="en-US" dirty="0" smtClean="0"/>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066800"/>
            <a:ext cx="8229600" cy="3840162"/>
          </a:xfrm>
        </p:spPr>
        <p:txBody>
          <a:bodyPr>
            <a:normAutofit/>
          </a:bodyPr>
          <a:lstStyle/>
          <a:p>
            <a:r>
              <a:rPr lang="en-US" dirty="0" smtClean="0"/>
              <a:t>Peer Mentor Training</a:t>
            </a:r>
            <a:br>
              <a:rPr lang="en-US" dirty="0" smtClean="0"/>
            </a:br>
            <a:r>
              <a:rPr lang="en-US" dirty="0" smtClean="0"/>
              <a:t>Segment two:</a:t>
            </a:r>
            <a:br>
              <a:rPr lang="en-US" dirty="0" smtClean="0"/>
            </a:br>
            <a:r>
              <a:rPr lang="en-US" dirty="0" smtClean="0"/>
              <a:t>Communication Skills</a:t>
            </a:r>
            <a:endParaRPr lang="en-US"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Ways of Listening</a:t>
            </a:r>
            <a:endParaRPr lang="en-US" dirty="0"/>
          </a:p>
        </p:txBody>
      </p:sp>
      <p:sp>
        <p:nvSpPr>
          <p:cNvPr id="3" name="Content Placeholder 2"/>
          <p:cNvSpPr>
            <a:spLocks noGrp="1"/>
          </p:cNvSpPr>
          <p:nvPr>
            <p:ph idx="1"/>
          </p:nvPr>
        </p:nvSpPr>
        <p:spPr/>
        <p:txBody>
          <a:bodyPr/>
          <a:lstStyle/>
          <a:p>
            <a:r>
              <a:rPr lang="en-US" dirty="0" smtClean="0"/>
              <a:t>Four ways of listening</a:t>
            </a:r>
          </a:p>
          <a:p>
            <a:pPr lvl="1"/>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Listening to “get it” from the other person’s point of view</a:t>
            </a:r>
            <a:endParaRPr lang="en-US" dirty="0"/>
          </a:p>
        </p:txBody>
      </p:sp>
      <p:sp>
        <p:nvSpPr>
          <p:cNvPr id="3" name="Content Placeholder 2"/>
          <p:cNvSpPr>
            <a:spLocks noGrp="1"/>
          </p:cNvSpPr>
          <p:nvPr>
            <p:ph idx="1"/>
          </p:nvPr>
        </p:nvSpPr>
        <p:spPr/>
        <p:txBody>
          <a:bodyPr>
            <a:normAutofit/>
          </a:bodyPr>
          <a:lstStyle/>
          <a:p>
            <a:r>
              <a:rPr lang="en-US" dirty="0" smtClean="0"/>
              <a:t>Ask “what” questions</a:t>
            </a:r>
          </a:p>
          <a:p>
            <a:r>
              <a:rPr lang="en-US" dirty="0" smtClean="0"/>
              <a:t>Listen actively. Tell person what you heard them say. Ask if it is correct.</a:t>
            </a:r>
          </a:p>
          <a:p>
            <a:r>
              <a:rPr lang="en-US" dirty="0" smtClean="0"/>
              <a:t>Ask logistics questions (How, when, where, who)</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09600" y="762000"/>
            <a:ext cx="8534400" cy="635000"/>
          </a:xfrm>
        </p:spPr>
        <p:txBody>
          <a:bodyPr>
            <a:normAutofit fontScale="90000"/>
          </a:bodyPr>
          <a:lstStyle/>
          <a:p>
            <a:pPr eaLnBrk="1" hangingPunct="1"/>
            <a:r>
              <a:rPr lang="en-US" dirty="0" smtClean="0"/>
              <a:t>Powerful Questions</a:t>
            </a:r>
          </a:p>
        </p:txBody>
      </p:sp>
      <p:sp>
        <p:nvSpPr>
          <p:cNvPr id="89091" name="Rectangle 3"/>
          <p:cNvSpPr>
            <a:spLocks noGrp="1" noChangeArrowheads="1"/>
          </p:cNvSpPr>
          <p:nvPr>
            <p:ph type="body" sz="half" idx="1"/>
          </p:nvPr>
        </p:nvSpPr>
        <p:spPr>
          <a:xfrm>
            <a:off x="533400" y="1447800"/>
            <a:ext cx="8610600" cy="2133600"/>
          </a:xfrm>
        </p:spPr>
        <p:txBody>
          <a:bodyPr>
            <a:normAutofit/>
          </a:bodyPr>
          <a:lstStyle/>
          <a:p>
            <a:pPr marL="274320" indent="-274320" eaLnBrk="1" fontAlgn="auto" hangingPunct="1">
              <a:spcAft>
                <a:spcPts val="0"/>
              </a:spcAft>
              <a:buClr>
                <a:schemeClr val="accent3"/>
              </a:buClr>
              <a:buFont typeface="Wingdings" pitchFamily="2" charset="2"/>
              <a:buNone/>
              <a:defRPr/>
            </a:pPr>
            <a:r>
              <a:rPr lang="en-US" sz="1200" dirty="0" smtClean="0">
                <a:latin typeface="Arial" charset="0"/>
              </a:rPr>
              <a:t>                                                                                                                              </a:t>
            </a:r>
            <a:endParaRPr lang="en-US" sz="1200" dirty="0">
              <a:latin typeface="Arial" charset="0"/>
            </a:endParaRPr>
          </a:p>
        </p:txBody>
      </p:sp>
      <p:graphicFrame>
        <p:nvGraphicFramePr>
          <p:cNvPr id="89092" name="Group 4"/>
          <p:cNvGraphicFramePr>
            <a:graphicFrameLocks noGrp="1"/>
          </p:cNvGraphicFramePr>
          <p:nvPr>
            <p:ph sz="half" idx="2"/>
          </p:nvPr>
        </p:nvGraphicFramePr>
        <p:xfrm>
          <a:off x="0" y="1828800"/>
          <a:ext cx="9144000" cy="4534218"/>
        </p:xfrm>
        <a:graphic>
          <a:graphicData uri="http://schemas.openxmlformats.org/drawingml/2006/table">
            <a:tbl>
              <a:tblPr/>
              <a:tblGrid>
                <a:gridCol w="4573588"/>
                <a:gridCol w="4570412"/>
              </a:tblGrid>
              <a:tr h="1006627">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800" b="1" i="0" u="none" strike="noStrike" cap="none" normalizeH="0" baseline="0" dirty="0" smtClean="0">
                          <a:ln>
                            <a:noFill/>
                          </a:ln>
                          <a:solidFill>
                            <a:srgbClr val="990033"/>
                          </a:solidFill>
                          <a:effectLst/>
                          <a:latin typeface="+mj-lt"/>
                        </a:rPr>
                        <a:t>Narrow Questions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800" b="1" i="0" u="none" strike="noStrike" cap="none" normalizeH="0" baseline="0" dirty="0" smtClean="0">
                          <a:ln>
                            <a:noFill/>
                          </a:ln>
                          <a:solidFill>
                            <a:srgbClr val="990033"/>
                          </a:solidFill>
                          <a:effectLst/>
                          <a:latin typeface="+mj-lt"/>
                        </a:rPr>
                        <a:t>Powerful Questions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lumMod val="85000"/>
                      </a:schemeClr>
                    </a:solidFill>
                  </a:tcPr>
                </a:tc>
              </a:tr>
              <a:tr h="1242109">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1" i="1" u="none" strike="noStrike" cap="none" normalizeH="0" baseline="0" dirty="0" smtClean="0">
                          <a:ln>
                            <a:noFill/>
                          </a:ln>
                          <a:solidFill>
                            <a:schemeClr val="tx1"/>
                          </a:solidFill>
                          <a:effectLst/>
                          <a:latin typeface="+mj-lt"/>
                        </a:rPr>
                        <a:t>Why did you decide to attend to </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1" i="1" u="none" strike="noStrike" cap="none" normalizeH="0" baseline="0" dirty="0" smtClean="0">
                          <a:ln>
                            <a:noFill/>
                          </a:ln>
                          <a:solidFill>
                            <a:schemeClr val="tx1"/>
                          </a:solidFill>
                          <a:effectLst/>
                          <a:latin typeface="+mj-lt"/>
                        </a:rPr>
                        <a:t>Wayne State?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1" i="1" u="none" strike="noStrike" cap="none" normalizeH="0" baseline="0" dirty="0" smtClean="0">
                          <a:ln>
                            <a:noFill/>
                          </a:ln>
                          <a:solidFill>
                            <a:schemeClr val="tx1"/>
                          </a:solidFill>
                          <a:effectLst/>
                          <a:latin typeface="+mj-lt"/>
                        </a:rPr>
                        <a:t>What are you moving towards </a:t>
                      </a:r>
                    </a:p>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1" i="1" u="none" strike="noStrike" cap="none" normalizeH="0" baseline="0" dirty="0" smtClean="0">
                          <a:ln>
                            <a:noFill/>
                          </a:ln>
                          <a:solidFill>
                            <a:schemeClr val="tx1"/>
                          </a:solidFill>
                          <a:effectLst/>
                          <a:latin typeface="+mj-lt"/>
                        </a:rPr>
                        <a:t>in college?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tx2">
                        <a:lumMod val="20000"/>
                        <a:lumOff val="80000"/>
                      </a:schemeClr>
                    </a:solidFill>
                  </a:tcPr>
                </a:tc>
              </a:tr>
              <a:tr h="1142741">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1" i="1" u="none" strike="noStrike" cap="none" normalizeH="0" baseline="0" dirty="0" smtClean="0">
                          <a:ln>
                            <a:noFill/>
                          </a:ln>
                          <a:solidFill>
                            <a:schemeClr val="tx1"/>
                          </a:solidFill>
                          <a:effectLst/>
                          <a:latin typeface="+mj-lt"/>
                        </a:rPr>
                        <a:t>How can you raise your GPA to a 3.0 without studying harder?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1" i="1" u="none" strike="noStrike" cap="none" normalizeH="0" baseline="0" dirty="0" smtClean="0">
                          <a:ln>
                            <a:noFill/>
                          </a:ln>
                          <a:solidFill>
                            <a:schemeClr val="tx1"/>
                          </a:solidFill>
                          <a:effectLst/>
                          <a:latin typeface="+mj-lt"/>
                        </a:rPr>
                        <a:t>What risks are you willing to take to experience more success?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tx2">
                        <a:lumMod val="20000"/>
                        <a:lumOff val="80000"/>
                      </a:schemeClr>
                    </a:solidFill>
                  </a:tcPr>
                </a:tc>
              </a:tr>
              <a:tr h="1142741">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1" i="1" u="none" strike="noStrike" cap="none" normalizeH="0" baseline="0" dirty="0" smtClean="0">
                          <a:ln>
                            <a:noFill/>
                          </a:ln>
                          <a:solidFill>
                            <a:schemeClr val="tx1"/>
                          </a:solidFill>
                          <a:effectLst/>
                          <a:latin typeface="+mj-lt"/>
                        </a:rPr>
                        <a:t>Did your math tutor tell  you to do?</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tx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Pct val="75000"/>
                        <a:buFont typeface="Wingdings" pitchFamily="2" charset="2"/>
                        <a:buNone/>
                        <a:tabLst/>
                      </a:pPr>
                      <a:r>
                        <a:rPr kumimoji="0" lang="en-US" sz="2000" b="1" i="1" u="none" strike="noStrike" cap="none" normalizeH="0" baseline="0" dirty="0" smtClean="0">
                          <a:ln>
                            <a:noFill/>
                          </a:ln>
                          <a:solidFill>
                            <a:schemeClr val="tx1"/>
                          </a:solidFill>
                          <a:effectLst/>
                          <a:latin typeface="+mj-lt"/>
                        </a:rPr>
                        <a:t>How can you prepare for that Calculus exam effectively?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tx2">
                        <a:lumMod val="20000"/>
                        <a:lumOff val="80000"/>
                      </a:schemeClr>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1029</Words>
  <Application>Microsoft Office PowerPoint</Application>
  <PresentationFormat>On-screen Show (4:3)</PresentationFormat>
  <Paragraphs>76</Paragraphs>
  <Slides>10</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Slide</vt:lpstr>
      <vt:lpstr>Peer Mentor Training</vt:lpstr>
      <vt:lpstr>  Thinking about Transition…….</vt:lpstr>
      <vt:lpstr>What is Self-Determination?</vt:lpstr>
      <vt:lpstr>Slide 4</vt:lpstr>
      <vt:lpstr>How can peer mentors support self-determination?</vt:lpstr>
      <vt:lpstr>Peer Mentor Training Segment two: Communication Skills</vt:lpstr>
      <vt:lpstr>Ways of Listening</vt:lpstr>
      <vt:lpstr>Listening to “get it” from the other person’s point of view</vt:lpstr>
      <vt:lpstr>Powerful Questions</vt:lpstr>
      <vt:lpstr>“What” Questions</vt:lpstr>
    </vt:vector>
  </TitlesOfParts>
  <Company>Wayne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Peer Mentor Training</dc:title>
  <dc:creator>College of Education</dc:creator>
  <cp:lastModifiedBy>acooper</cp:lastModifiedBy>
  <cp:revision>5</cp:revision>
  <dcterms:created xsi:type="dcterms:W3CDTF">2010-07-10T17:30:17Z</dcterms:created>
  <dcterms:modified xsi:type="dcterms:W3CDTF">2011-03-09T16:46:08Z</dcterms:modified>
</cp:coreProperties>
</file>