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2" r:id="rId6"/>
    <p:sldId id="261" r:id="rId7"/>
    <p:sldId id="259" r:id="rId8"/>
    <p:sldId id="263" r:id="rId9"/>
    <p:sldId id="265" r:id="rId10"/>
    <p:sldId id="266" r:id="rId11"/>
    <p:sldId id="264"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1" autoAdjust="0"/>
    <p:restoredTop sz="94660"/>
  </p:normalViewPr>
  <p:slideViewPr>
    <p:cSldViewPr snapToGrid="0">
      <p:cViewPr varScale="1">
        <p:scale>
          <a:sx n="66" d="100"/>
          <a:sy n="66" d="100"/>
        </p:scale>
        <p:origin x="4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B614237E-16F2-4F5F-BA53-DAC46999E5A9}" type="datetimeFigureOut">
              <a:rPr lang="en-US" smtClean="0"/>
              <a:t>9/27/2019</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6283E284-5B12-46B8-A5EA-B98400BCB01D}" type="slidenum">
              <a:rPr lang="en-US" smtClean="0"/>
              <a:t>‹#›</a:t>
            </a:fld>
            <a:endParaRPr lang="en-US"/>
          </a:p>
        </p:txBody>
      </p:sp>
    </p:spTree>
    <p:extLst>
      <p:ext uri="{BB962C8B-B14F-4D97-AF65-F5344CB8AC3E}">
        <p14:creationId xmlns:p14="http://schemas.microsoft.com/office/powerpoint/2010/main" val="1730260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4237E-16F2-4F5F-BA53-DAC46999E5A9}" type="datetimeFigureOut">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83E284-5B12-46B8-A5EA-B98400BCB01D}" type="slidenum">
              <a:rPr lang="en-US" smtClean="0"/>
              <a:t>‹#›</a:t>
            </a:fld>
            <a:endParaRPr lang="en-US"/>
          </a:p>
        </p:txBody>
      </p:sp>
    </p:spTree>
    <p:extLst>
      <p:ext uri="{BB962C8B-B14F-4D97-AF65-F5344CB8AC3E}">
        <p14:creationId xmlns:p14="http://schemas.microsoft.com/office/powerpoint/2010/main" val="315570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4237E-16F2-4F5F-BA53-DAC46999E5A9}" type="datetimeFigureOut">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83E284-5B12-46B8-A5EA-B98400BCB01D}" type="slidenum">
              <a:rPr lang="en-US" smtClean="0"/>
              <a:t>‹#›</a:t>
            </a:fld>
            <a:endParaRPr lang="en-US"/>
          </a:p>
        </p:txBody>
      </p:sp>
    </p:spTree>
    <p:extLst>
      <p:ext uri="{BB962C8B-B14F-4D97-AF65-F5344CB8AC3E}">
        <p14:creationId xmlns:p14="http://schemas.microsoft.com/office/powerpoint/2010/main" val="372700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4237E-16F2-4F5F-BA53-DAC46999E5A9}" type="datetimeFigureOut">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83E284-5B12-46B8-A5EA-B98400BCB01D}" type="slidenum">
              <a:rPr lang="en-US" smtClean="0"/>
              <a:t>‹#›</a:t>
            </a:fld>
            <a:endParaRPr lang="en-US"/>
          </a:p>
        </p:txBody>
      </p:sp>
    </p:spTree>
    <p:extLst>
      <p:ext uri="{BB962C8B-B14F-4D97-AF65-F5344CB8AC3E}">
        <p14:creationId xmlns:p14="http://schemas.microsoft.com/office/powerpoint/2010/main" val="125100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4237E-16F2-4F5F-BA53-DAC46999E5A9}" type="datetimeFigureOut">
              <a:rPr lang="en-US" smtClean="0"/>
              <a:t>9/27/2019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83E284-5B12-46B8-A5EA-B98400BCB01D}" type="slidenum">
              <a:rPr lang="en-US" smtClean="0"/>
              <a:t>‹#›</a:t>
            </a:fld>
            <a:endParaRPr lang="en-US"/>
          </a:p>
        </p:txBody>
      </p:sp>
    </p:spTree>
    <p:extLst>
      <p:ext uri="{BB962C8B-B14F-4D97-AF65-F5344CB8AC3E}">
        <p14:creationId xmlns:p14="http://schemas.microsoft.com/office/powerpoint/2010/main" val="3060653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4237E-16F2-4F5F-BA53-DAC46999E5A9}" type="datetimeFigureOut">
              <a:rPr lang="en-US" smtClean="0"/>
              <a:t>9/27/2019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83E284-5B12-46B8-A5EA-B98400BCB01D}" type="slidenum">
              <a:rPr lang="en-US" smtClean="0"/>
              <a:t>‹#›</a:t>
            </a:fld>
            <a:endParaRPr lang="en-US"/>
          </a:p>
        </p:txBody>
      </p:sp>
    </p:spTree>
    <p:extLst>
      <p:ext uri="{BB962C8B-B14F-4D97-AF65-F5344CB8AC3E}">
        <p14:creationId xmlns:p14="http://schemas.microsoft.com/office/powerpoint/2010/main" val="3018048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4237E-16F2-4F5F-BA53-DAC46999E5A9}" type="datetimeFigureOut">
              <a:rPr lang="en-US" smtClean="0"/>
              <a:t>9/27/2019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83E284-5B12-46B8-A5EA-B98400BCB01D}" type="slidenum">
              <a:rPr lang="en-US" smtClean="0"/>
              <a:t>‹#›</a:t>
            </a:fld>
            <a:endParaRPr lang="en-US"/>
          </a:p>
        </p:txBody>
      </p:sp>
    </p:spTree>
    <p:extLst>
      <p:ext uri="{BB962C8B-B14F-4D97-AF65-F5344CB8AC3E}">
        <p14:creationId xmlns:p14="http://schemas.microsoft.com/office/powerpoint/2010/main" val="2058607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4237E-16F2-4F5F-BA53-DAC46999E5A9}" type="datetimeFigureOut">
              <a:rPr lang="en-US" smtClean="0"/>
              <a:t>9/27/2019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83E284-5B12-46B8-A5EA-B98400BCB01D}" type="slidenum">
              <a:rPr lang="en-US" smtClean="0"/>
              <a:t>‹#›</a:t>
            </a:fld>
            <a:endParaRPr lang="en-US"/>
          </a:p>
        </p:txBody>
      </p:sp>
    </p:spTree>
    <p:extLst>
      <p:ext uri="{BB962C8B-B14F-4D97-AF65-F5344CB8AC3E}">
        <p14:creationId xmlns:p14="http://schemas.microsoft.com/office/powerpoint/2010/main" val="4156367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4237E-16F2-4F5F-BA53-DAC46999E5A9}" type="datetimeFigureOut">
              <a:rPr lang="en-US" smtClean="0"/>
              <a:t>9/27/2019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83E284-5B12-46B8-A5EA-B98400BCB01D}" type="slidenum">
              <a:rPr lang="en-US" smtClean="0"/>
              <a:t>‹#›</a:t>
            </a:fld>
            <a:endParaRPr lang="en-US"/>
          </a:p>
        </p:txBody>
      </p:sp>
    </p:spTree>
    <p:extLst>
      <p:ext uri="{BB962C8B-B14F-4D97-AF65-F5344CB8AC3E}">
        <p14:creationId xmlns:p14="http://schemas.microsoft.com/office/powerpoint/2010/main" val="2692253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Edit Master text styles</a:t>
            </a:r>
          </a:p>
        </p:txBody>
      </p:sp>
      <p:sp>
        <p:nvSpPr>
          <p:cNvPr id="5" name="Date Placeholder 4"/>
          <p:cNvSpPr>
            <a:spLocks noGrp="1"/>
          </p:cNvSpPr>
          <p:nvPr>
            <p:ph type="dt" sz="half" idx="10"/>
          </p:nvPr>
        </p:nvSpPr>
        <p:spPr/>
        <p:txBody>
          <a:bodyPr/>
          <a:lstStyle/>
          <a:p>
            <a:fld id="{B614237E-16F2-4F5F-BA53-DAC46999E5A9}" type="datetimeFigureOut">
              <a:rPr lang="en-US" smtClean="0"/>
              <a:t>9/27/2019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6283E284-5B12-46B8-A5EA-B98400BCB01D}" type="slidenum">
              <a:rPr lang="en-US" smtClean="0"/>
              <a:t>‹#›</a:t>
            </a:fld>
            <a:endParaRPr lang="en-US"/>
          </a:p>
        </p:txBody>
      </p:sp>
    </p:spTree>
    <p:extLst>
      <p:ext uri="{BB962C8B-B14F-4D97-AF65-F5344CB8AC3E}">
        <p14:creationId xmlns:p14="http://schemas.microsoft.com/office/powerpoint/2010/main" val="287263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B614237E-16F2-4F5F-BA53-DAC46999E5A9}" type="datetimeFigureOut">
              <a:rPr lang="en-US" smtClean="0"/>
              <a:t>9/27/2019</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6283E284-5B12-46B8-A5EA-B98400BCB01D}" type="slidenum">
              <a:rPr lang="en-US" smtClean="0"/>
              <a:t>‹#›</a:t>
            </a:fld>
            <a:endParaRPr lang="en-US"/>
          </a:p>
        </p:txBody>
      </p:sp>
    </p:spTree>
    <p:extLst>
      <p:ext uri="{BB962C8B-B14F-4D97-AF65-F5344CB8AC3E}">
        <p14:creationId xmlns:p14="http://schemas.microsoft.com/office/powerpoint/2010/main" val="159977746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614237E-16F2-4F5F-BA53-DAC46999E5A9}" type="datetimeFigureOut">
              <a:rPr lang="en-US" smtClean="0"/>
              <a:t>9/27/2019</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6283E284-5B12-46B8-A5EA-B98400BCB01D}" type="slidenum">
              <a:rPr lang="en-US" smtClean="0"/>
              <a:t>‹#›</a:t>
            </a:fld>
            <a:endParaRPr lang="en-US"/>
          </a:p>
        </p:txBody>
      </p:sp>
    </p:spTree>
    <p:extLst>
      <p:ext uri="{BB962C8B-B14F-4D97-AF65-F5344CB8AC3E}">
        <p14:creationId xmlns:p14="http://schemas.microsoft.com/office/powerpoint/2010/main" val="6804713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barrette@wayne.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ayne.edu/assessment/" TargetMode="External"/><Relationship Id="rId2" Type="http://schemas.openxmlformats.org/officeDocument/2006/relationships/hyperlink" Target="mailto:c.barrette@wayn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dirty="0" smtClean="0"/>
              <a:t>Learning Communities:</a:t>
            </a:r>
            <a:br>
              <a:rPr lang="en-US" sz="6600" dirty="0" smtClean="0"/>
            </a:br>
            <a:r>
              <a:rPr lang="en-US" sz="6600" dirty="0" smtClean="0"/>
              <a:t>Aligning Learning Outcomes to  Assignments and Assessments</a:t>
            </a:r>
            <a:endParaRPr lang="en-US" sz="6600" dirty="0"/>
          </a:p>
        </p:txBody>
      </p:sp>
      <p:sp>
        <p:nvSpPr>
          <p:cNvPr id="3" name="Subtitle 2"/>
          <p:cNvSpPr>
            <a:spLocks noGrp="1"/>
          </p:cNvSpPr>
          <p:nvPr>
            <p:ph type="subTitle" idx="1"/>
          </p:nvPr>
        </p:nvSpPr>
        <p:spPr>
          <a:xfrm>
            <a:off x="603504" y="4641699"/>
            <a:ext cx="9144000" cy="1655762"/>
          </a:xfrm>
        </p:spPr>
        <p:txBody>
          <a:bodyPr>
            <a:normAutofit lnSpcReduction="10000"/>
          </a:bodyPr>
          <a:lstStyle/>
          <a:p>
            <a:r>
              <a:rPr lang="en-US" dirty="0" smtClean="0"/>
              <a:t>Cathy Barrette, WSU Director of Assessment</a:t>
            </a:r>
          </a:p>
          <a:p>
            <a:r>
              <a:rPr lang="en-US" dirty="0" smtClean="0">
                <a:hlinkClick r:id="rId2"/>
              </a:rPr>
              <a:t>c.barrette@wayne.edu</a:t>
            </a:r>
            <a:endParaRPr lang="en-US" dirty="0" smtClean="0"/>
          </a:p>
          <a:p>
            <a:r>
              <a:rPr lang="en-US" dirty="0" smtClean="0"/>
              <a:t>September 27, 2019</a:t>
            </a:r>
            <a:endParaRPr lang="en-US" dirty="0"/>
          </a:p>
        </p:txBody>
      </p:sp>
    </p:spTree>
    <p:extLst>
      <p:ext uri="{BB962C8B-B14F-4D97-AF65-F5344CB8AC3E}">
        <p14:creationId xmlns:p14="http://schemas.microsoft.com/office/powerpoint/2010/main" val="951803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Your Learning Outcomes</a:t>
            </a:r>
            <a:endParaRPr lang="en-US" dirty="0"/>
          </a:p>
        </p:txBody>
      </p:sp>
      <p:sp>
        <p:nvSpPr>
          <p:cNvPr id="3" name="Content Placeholder 2"/>
          <p:cNvSpPr>
            <a:spLocks noGrp="1"/>
          </p:cNvSpPr>
          <p:nvPr>
            <p:ph idx="1"/>
          </p:nvPr>
        </p:nvSpPr>
        <p:spPr>
          <a:xfrm>
            <a:off x="676656" y="2011680"/>
            <a:ext cx="10753725" cy="4534263"/>
          </a:xfrm>
        </p:spPr>
        <p:txBody>
          <a:bodyPr>
            <a:normAutofit/>
          </a:bodyPr>
          <a:lstStyle/>
          <a:p>
            <a:pPr marL="0" indent="0">
              <a:buNone/>
            </a:pPr>
            <a:r>
              <a:rPr lang="en-US" b="1" dirty="0" smtClean="0"/>
              <a:t>Assessment’s fundamental question: </a:t>
            </a:r>
          </a:p>
          <a:p>
            <a:r>
              <a:rPr lang="en-US" dirty="0" smtClean="0"/>
              <a:t>How will you know whether students learned what you wanted them to learn?</a:t>
            </a:r>
          </a:p>
          <a:p>
            <a:endParaRPr lang="en-US" dirty="0"/>
          </a:p>
          <a:p>
            <a:r>
              <a:rPr lang="en-US" b="1" dirty="0" smtClean="0"/>
              <a:t>Example: Amy wants to know whether you learned how to </a:t>
            </a:r>
            <a:r>
              <a:rPr lang="en-US" b="1" dirty="0"/>
              <a:t>design activities that incorporate HIP characteristics</a:t>
            </a:r>
            <a:endParaRPr lang="en-US" b="1" dirty="0" smtClean="0"/>
          </a:p>
          <a:p>
            <a:r>
              <a:rPr lang="en-US" dirty="0" smtClean="0"/>
              <a:t>Some possible assessment methods: observational checklist, lesson plans, reflective journal entries, survey of students, peer mentors, and/or coordinators</a:t>
            </a:r>
          </a:p>
          <a:p>
            <a:endParaRPr lang="en-US" b="1" dirty="0"/>
          </a:p>
          <a:p>
            <a:r>
              <a:rPr lang="en-US" b="1" dirty="0" smtClean="0"/>
              <a:t>Pick one of your LC’s LOs. Brainstorm ways you might assess whether students learned what you wanted them to.</a:t>
            </a:r>
            <a:endParaRPr lang="en-US" b="1" dirty="0"/>
          </a:p>
        </p:txBody>
      </p:sp>
    </p:spTree>
    <p:extLst>
      <p:ext uri="{BB962C8B-B14F-4D97-AF65-F5344CB8AC3E}">
        <p14:creationId xmlns:p14="http://schemas.microsoft.com/office/powerpoint/2010/main" val="377332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Refine your LC’s LOs.</a:t>
            </a:r>
          </a:p>
          <a:p>
            <a:r>
              <a:rPr lang="en-US" dirty="0" smtClean="0"/>
              <a:t>Fill in the mapping table with your LC’s LOs and activities.</a:t>
            </a:r>
          </a:p>
          <a:p>
            <a:r>
              <a:rPr lang="en-US" dirty="0" smtClean="0"/>
              <a:t>Mark which activities support each LO.</a:t>
            </a:r>
          </a:p>
          <a:p>
            <a:r>
              <a:rPr lang="en-US" dirty="0" smtClean="0"/>
              <a:t>Identify gaps and fill them.</a:t>
            </a:r>
          </a:p>
          <a:p>
            <a:r>
              <a:rPr lang="en-US" dirty="0" smtClean="0"/>
              <a:t>Identify at least one assessment method for each LO.</a:t>
            </a:r>
          </a:p>
          <a:p>
            <a:endParaRPr lang="en-US" dirty="0"/>
          </a:p>
        </p:txBody>
      </p:sp>
    </p:spTree>
    <p:extLst>
      <p:ext uri="{BB962C8B-B14F-4D97-AF65-F5344CB8AC3E}">
        <p14:creationId xmlns:p14="http://schemas.microsoft.com/office/powerpoint/2010/main" val="473069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Support</a:t>
            </a:r>
            <a:endParaRPr lang="en-US" dirty="0"/>
          </a:p>
        </p:txBody>
      </p:sp>
      <p:sp>
        <p:nvSpPr>
          <p:cNvPr id="3" name="Content Placeholder 2"/>
          <p:cNvSpPr>
            <a:spLocks noGrp="1"/>
          </p:cNvSpPr>
          <p:nvPr>
            <p:ph idx="1"/>
          </p:nvPr>
        </p:nvSpPr>
        <p:spPr/>
        <p:txBody>
          <a:bodyPr>
            <a:normAutofit/>
          </a:bodyPr>
          <a:lstStyle/>
          <a:p>
            <a:r>
              <a:rPr lang="en-US" b="1" dirty="0" smtClean="0"/>
              <a:t>Questions? Comments?</a:t>
            </a:r>
          </a:p>
          <a:p>
            <a:endParaRPr lang="en-US" dirty="0"/>
          </a:p>
          <a:p>
            <a:r>
              <a:rPr lang="en-US" dirty="0" smtClean="0"/>
              <a:t>For more support:</a:t>
            </a:r>
          </a:p>
          <a:p>
            <a:pPr lvl="0"/>
            <a:r>
              <a:rPr lang="en-US" b="1" dirty="0"/>
              <a:t>Cathy Barrette, WSU Director of Assessment</a:t>
            </a:r>
            <a:r>
              <a:rPr lang="en-US" dirty="0"/>
              <a:t> (</a:t>
            </a:r>
            <a:r>
              <a:rPr lang="en-US" u="sng" dirty="0">
                <a:hlinkClick r:id="rId2"/>
              </a:rPr>
              <a:t>c.barrette@wayne.edu</a:t>
            </a:r>
            <a:r>
              <a:rPr lang="en-US" dirty="0"/>
              <a:t>) – individual meetings, </a:t>
            </a:r>
            <a:r>
              <a:rPr lang="en-US" dirty="0" smtClean="0"/>
              <a:t>feedback </a:t>
            </a:r>
            <a:r>
              <a:rPr lang="en-US" dirty="0"/>
              <a:t>on drafts, </a:t>
            </a:r>
            <a:r>
              <a:rPr lang="en-US" dirty="0" smtClean="0"/>
              <a:t>and more</a:t>
            </a:r>
          </a:p>
          <a:p>
            <a:pPr lvl="0"/>
            <a:r>
              <a:rPr lang="en-US" b="1" dirty="0" smtClean="0"/>
              <a:t>WSU </a:t>
            </a:r>
            <a:r>
              <a:rPr lang="en-US" b="1" dirty="0"/>
              <a:t>Assessment website</a:t>
            </a:r>
            <a:r>
              <a:rPr lang="en-US" dirty="0"/>
              <a:t> – </a:t>
            </a:r>
            <a:r>
              <a:rPr lang="en-US" dirty="0" smtClean="0"/>
              <a:t>assessment handbooks, tutorials</a:t>
            </a:r>
            <a:r>
              <a:rPr lang="en-US" dirty="0"/>
              <a:t>, many </a:t>
            </a:r>
            <a:r>
              <a:rPr lang="en-US" dirty="0" smtClean="0"/>
              <a:t>examples</a:t>
            </a:r>
            <a:r>
              <a:rPr lang="en-US" dirty="0"/>
              <a:t> </a:t>
            </a:r>
            <a:r>
              <a:rPr lang="en-US" dirty="0" smtClean="0"/>
              <a:t>(</a:t>
            </a:r>
            <a:r>
              <a:rPr lang="en-US" u="sng" dirty="0" smtClean="0">
                <a:hlinkClick r:id="rId3"/>
              </a:rPr>
              <a:t>https</a:t>
            </a:r>
            <a:r>
              <a:rPr lang="en-US" u="sng" dirty="0">
                <a:hlinkClick r:id="rId3"/>
              </a:rPr>
              <a:t>://wayne.edu/assessment/</a:t>
            </a:r>
            <a:r>
              <a:rPr lang="en-US" dirty="0"/>
              <a:t>)</a:t>
            </a:r>
          </a:p>
          <a:p>
            <a:pPr lvl="0"/>
            <a:r>
              <a:rPr lang="en-US" b="1" dirty="0"/>
              <a:t>Office for Teaching and Learning</a:t>
            </a:r>
            <a:r>
              <a:rPr lang="en-US" dirty="0"/>
              <a:t> –workshops, individual consultations</a:t>
            </a:r>
          </a:p>
          <a:p>
            <a:endParaRPr lang="en-US" dirty="0"/>
          </a:p>
        </p:txBody>
      </p:sp>
    </p:spTree>
    <p:extLst>
      <p:ext uri="{BB962C8B-B14F-4D97-AF65-F5344CB8AC3E}">
        <p14:creationId xmlns:p14="http://schemas.microsoft.com/office/powerpoint/2010/main" val="495498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Learning Outcomes (LOs)</a:t>
            </a:r>
            <a:endParaRPr lang="en-US" dirty="0"/>
          </a:p>
        </p:txBody>
      </p:sp>
      <p:sp>
        <p:nvSpPr>
          <p:cNvPr id="3" name="Content Placeholder 2"/>
          <p:cNvSpPr>
            <a:spLocks noGrp="1"/>
          </p:cNvSpPr>
          <p:nvPr>
            <p:ph idx="1"/>
          </p:nvPr>
        </p:nvSpPr>
        <p:spPr/>
        <p:txBody>
          <a:bodyPr/>
          <a:lstStyle/>
          <a:p>
            <a:r>
              <a:rPr lang="en-US" dirty="0" smtClean="0"/>
              <a:t>Restate the Learning Communities Program(LCP) LOs in your own words</a:t>
            </a:r>
          </a:p>
          <a:p>
            <a:endParaRPr lang="en-US" dirty="0" smtClean="0"/>
          </a:p>
          <a:p>
            <a:r>
              <a:rPr lang="en-US" dirty="0" smtClean="0"/>
              <a:t>Identify activities or assignments in your LC that support each LC LO</a:t>
            </a:r>
          </a:p>
          <a:p>
            <a:endParaRPr lang="en-US" dirty="0" smtClean="0"/>
          </a:p>
          <a:p>
            <a:r>
              <a:rPr lang="en-US" dirty="0" smtClean="0"/>
              <a:t>Verify that your plan supports all LCP LOs and all of your individual LC LOs</a:t>
            </a:r>
            <a:endParaRPr lang="en-US" dirty="0"/>
          </a:p>
        </p:txBody>
      </p:sp>
    </p:spTree>
    <p:extLst>
      <p:ext uri="{BB962C8B-B14F-4D97-AF65-F5344CB8AC3E}">
        <p14:creationId xmlns:p14="http://schemas.microsoft.com/office/powerpoint/2010/main" val="3457298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LCP LOs</a:t>
            </a:r>
            <a:endParaRPr lang="en-US" dirty="0"/>
          </a:p>
        </p:txBody>
      </p:sp>
      <p:sp>
        <p:nvSpPr>
          <p:cNvPr id="3" name="Content Placeholder 2"/>
          <p:cNvSpPr>
            <a:spLocks noGrp="1"/>
          </p:cNvSpPr>
          <p:nvPr>
            <p:ph idx="1"/>
          </p:nvPr>
        </p:nvSpPr>
        <p:spPr/>
        <p:txBody>
          <a:bodyPr/>
          <a:lstStyle/>
          <a:p>
            <a:pPr marL="0" lvl="0" indent="0">
              <a:buNone/>
            </a:pPr>
            <a:r>
              <a:rPr lang="en-US" dirty="0" smtClean="0"/>
              <a:t>With the support of the Learning Communities Program, </a:t>
            </a:r>
          </a:p>
          <a:p>
            <a:pPr marL="457200" lvl="0" indent="-457200">
              <a:buFont typeface="+mj-lt"/>
              <a:buAutoNum type="arabicPeriod"/>
            </a:pPr>
            <a:r>
              <a:rPr lang="en-US" dirty="0" smtClean="0"/>
              <a:t>Learning </a:t>
            </a:r>
            <a:r>
              <a:rPr lang="en-US" dirty="0"/>
              <a:t>Community </a:t>
            </a:r>
            <a:r>
              <a:rPr lang="en-US" dirty="0" smtClean="0"/>
              <a:t>Coordinators </a:t>
            </a:r>
            <a:r>
              <a:rPr lang="en-US" dirty="0"/>
              <a:t>will create a community of </a:t>
            </a:r>
            <a:r>
              <a:rPr lang="en-US" dirty="0" smtClean="0"/>
              <a:t>learners.</a:t>
            </a:r>
          </a:p>
          <a:p>
            <a:pPr marL="598932" lvl="1"/>
            <a:r>
              <a:rPr lang="en-US" b="1" dirty="0" smtClean="0"/>
              <a:t>Definition</a:t>
            </a:r>
            <a:r>
              <a:rPr lang="en-US" dirty="0" smtClean="0"/>
              <a:t>: A </a:t>
            </a:r>
            <a:r>
              <a:rPr lang="en-US" i="1" dirty="0" smtClean="0"/>
              <a:t>community of learners </a:t>
            </a:r>
            <a:r>
              <a:rPr lang="en-US" dirty="0" smtClean="0"/>
              <a:t>is a group of individuals who </a:t>
            </a:r>
            <a:r>
              <a:rPr lang="en-US" dirty="0"/>
              <a:t>value, </a:t>
            </a:r>
            <a:r>
              <a:rPr lang="en-US" dirty="0" smtClean="0"/>
              <a:t>engage with, and feel a strong sense of  </a:t>
            </a:r>
            <a:r>
              <a:rPr lang="en-US" dirty="0"/>
              <a:t>membership in </a:t>
            </a:r>
            <a:r>
              <a:rPr lang="en-US" dirty="0" smtClean="0"/>
              <a:t>that group. Learning and connection are central  purposes of the group.</a:t>
            </a:r>
            <a:endParaRPr lang="en-US" dirty="0"/>
          </a:p>
          <a:p>
            <a:pPr marL="457200" indent="-457200">
              <a:buFont typeface="+mj-lt"/>
              <a:buAutoNum type="arabicPeriod"/>
            </a:pPr>
            <a:r>
              <a:rPr lang="en-US" dirty="0"/>
              <a:t>Learning Community Coordinators will design activities that incorporate HIP characteristics, as outlined by AAC&amp;U, for improved student success. </a:t>
            </a:r>
          </a:p>
          <a:p>
            <a:pPr marL="457200" lvl="0" indent="-457200">
              <a:buFont typeface="+mj-lt"/>
              <a:buAutoNum type="arabicPeriod"/>
            </a:pPr>
            <a:r>
              <a:rPr lang="en-US" dirty="0" smtClean="0"/>
              <a:t>Learning </a:t>
            </a:r>
            <a:r>
              <a:rPr lang="en-US" dirty="0"/>
              <a:t>Community Coordinators and peer mentors will </a:t>
            </a:r>
            <a:r>
              <a:rPr lang="en-US" dirty="0" smtClean="0"/>
              <a:t>collaboratively implement activities </a:t>
            </a:r>
            <a:r>
              <a:rPr lang="en-US" dirty="0" smtClean="0">
                <a:solidFill>
                  <a:schemeClr val="tx1"/>
                </a:solidFill>
              </a:rPr>
              <a:t>to </a:t>
            </a:r>
            <a:r>
              <a:rPr lang="en-US" dirty="0">
                <a:solidFill>
                  <a:schemeClr val="tx1"/>
                </a:solidFill>
              </a:rPr>
              <a:t>achieve individual </a:t>
            </a:r>
            <a:r>
              <a:rPr lang="en-US" dirty="0" smtClean="0">
                <a:solidFill>
                  <a:schemeClr val="tx1"/>
                </a:solidFill>
              </a:rPr>
              <a:t>LCs’ </a:t>
            </a:r>
            <a:r>
              <a:rPr lang="en-US" dirty="0">
                <a:solidFill>
                  <a:schemeClr val="tx1"/>
                </a:solidFill>
              </a:rPr>
              <a:t>learning outcomes. </a:t>
            </a:r>
          </a:p>
          <a:p>
            <a:endParaRPr lang="en-US" dirty="0"/>
          </a:p>
        </p:txBody>
      </p:sp>
    </p:spTree>
    <p:extLst>
      <p:ext uri="{BB962C8B-B14F-4D97-AF65-F5344CB8AC3E}">
        <p14:creationId xmlns:p14="http://schemas.microsoft.com/office/powerpoint/2010/main" val="3547557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Good LOs</a:t>
            </a:r>
            <a:endParaRPr lang="en-US" dirty="0"/>
          </a:p>
        </p:txBody>
      </p:sp>
      <p:sp>
        <p:nvSpPr>
          <p:cNvPr id="3" name="Content Placeholder 2"/>
          <p:cNvSpPr>
            <a:spLocks noGrp="1"/>
          </p:cNvSpPr>
          <p:nvPr>
            <p:ph idx="1"/>
          </p:nvPr>
        </p:nvSpPr>
        <p:spPr>
          <a:xfrm>
            <a:off x="676656" y="2011681"/>
            <a:ext cx="10753725" cy="966592"/>
          </a:xfrm>
        </p:spPr>
        <p:txBody>
          <a:bodyPr/>
          <a:lstStyle/>
          <a:p>
            <a:r>
              <a:rPr lang="en-US" b="1" dirty="0"/>
              <a:t>Definition</a:t>
            </a:r>
            <a:r>
              <a:rPr lang="en-US" dirty="0"/>
              <a:t>: </a:t>
            </a:r>
            <a:r>
              <a:rPr lang="en-US" dirty="0" smtClean="0"/>
              <a:t>Learning outcomes are statements that articulate what students should know, value, or be able to do as a result of participating in your program.</a:t>
            </a:r>
          </a:p>
          <a:p>
            <a:endParaRPr lang="en-US" dirty="0"/>
          </a:p>
        </p:txBody>
      </p:sp>
      <p:sp>
        <p:nvSpPr>
          <p:cNvPr id="4" name="Content Placeholder 2"/>
          <p:cNvSpPr txBox="1">
            <a:spLocks/>
          </p:cNvSpPr>
          <p:nvPr/>
        </p:nvSpPr>
        <p:spPr>
          <a:xfrm>
            <a:off x="1317572" y="3344449"/>
            <a:ext cx="4294088" cy="3409614"/>
          </a:xfrm>
          <a:prstGeom prst="rect">
            <a:avLst/>
          </a:prstGeom>
        </p:spPr>
        <p:txBody>
          <a:bodyPr vert="horz" lIns="91440" tIns="45720" rIns="91440" bIns="45720" rtlCol="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r>
              <a:rPr lang="en-US" b="1" dirty="0" smtClean="0"/>
              <a:t>Characteristics of good LOs:</a:t>
            </a:r>
          </a:p>
          <a:p>
            <a:r>
              <a:rPr lang="en-US" dirty="0" smtClean="0"/>
              <a:t>Identify a measurable behavior</a:t>
            </a:r>
          </a:p>
          <a:p>
            <a:r>
              <a:rPr lang="en-US" dirty="0" smtClean="0"/>
              <a:t>Include only one behavior per outcome</a:t>
            </a:r>
          </a:p>
          <a:p>
            <a:r>
              <a:rPr lang="en-US" dirty="0" smtClean="0"/>
              <a:t>Focus on the results of learning</a:t>
            </a:r>
          </a:p>
          <a:p>
            <a:endParaRPr lang="en-US" dirty="0"/>
          </a:p>
        </p:txBody>
      </p:sp>
      <p:sp>
        <p:nvSpPr>
          <p:cNvPr id="5" name="Content Placeholder 2"/>
          <p:cNvSpPr txBox="1">
            <a:spLocks/>
          </p:cNvSpPr>
          <p:nvPr/>
        </p:nvSpPr>
        <p:spPr>
          <a:xfrm>
            <a:off x="6983891" y="3344449"/>
            <a:ext cx="3805573" cy="3409614"/>
          </a:xfrm>
          <a:prstGeom prst="rect">
            <a:avLst/>
          </a:prstGeom>
        </p:spPr>
        <p:txBody>
          <a:bodyPr vert="horz" lIns="91440" tIns="45720" rIns="91440" bIns="45720" rtlCol="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marL="4572" lvl="1" indent="0">
              <a:buNone/>
            </a:pPr>
            <a:r>
              <a:rPr lang="en-US" b="1" dirty="0" smtClean="0"/>
              <a:t>Pitfalls to avoid:</a:t>
            </a:r>
          </a:p>
          <a:p>
            <a:r>
              <a:rPr lang="en-US" dirty="0" smtClean="0"/>
              <a:t>Identify a vague behavior</a:t>
            </a:r>
          </a:p>
          <a:p>
            <a:r>
              <a:rPr lang="en-US" dirty="0" smtClean="0"/>
              <a:t>Include multiple behaviors per outcome</a:t>
            </a:r>
          </a:p>
          <a:p>
            <a:r>
              <a:rPr lang="en-US" dirty="0" smtClean="0"/>
              <a:t>Focus on the process or activities of learning</a:t>
            </a:r>
          </a:p>
          <a:p>
            <a:endParaRPr lang="en-US" dirty="0"/>
          </a:p>
        </p:txBody>
      </p:sp>
      <p:pic>
        <p:nvPicPr>
          <p:cNvPr id="6" name="Picture 5" descr="BIG IMAGE (PNG)"/>
          <p:cNvPicPr>
            <a:picLocks noChangeAspect="1"/>
          </p:cNvPicPr>
          <p:nvPr/>
        </p:nvPicPr>
        <p:blipFill rotWithShape="1">
          <a:blip r:embed="rId2" cstate="print">
            <a:extLst>
              <a:ext uri="{28A0092B-C50C-407E-A947-70E740481C1C}">
                <a14:useLocalDpi xmlns:a14="http://schemas.microsoft.com/office/drawing/2010/main" val="0"/>
              </a:ext>
            </a:extLst>
          </a:blip>
          <a:srcRect t="-4161" r="51480" b="-1"/>
          <a:stretch/>
        </p:blipFill>
        <p:spPr>
          <a:xfrm>
            <a:off x="734669" y="3344449"/>
            <a:ext cx="728725" cy="705282"/>
          </a:xfrm>
          <a:prstGeom prst="rect">
            <a:avLst/>
          </a:prstGeom>
        </p:spPr>
      </p:pic>
      <p:pic>
        <p:nvPicPr>
          <p:cNvPr id="7" name="Picture 6" descr="BIG IMAGE (PNG)"/>
          <p:cNvPicPr>
            <a:picLocks noChangeAspect="1"/>
          </p:cNvPicPr>
          <p:nvPr/>
        </p:nvPicPr>
        <p:blipFill rotWithShape="1">
          <a:blip r:embed="rId2" cstate="print">
            <a:extLst>
              <a:ext uri="{28A0092B-C50C-407E-A947-70E740481C1C}">
                <a14:useLocalDpi xmlns:a14="http://schemas.microsoft.com/office/drawing/2010/main" val="0"/>
              </a:ext>
            </a:extLst>
          </a:blip>
          <a:srcRect l="53729" t="1" b="-8828"/>
          <a:stretch/>
        </p:blipFill>
        <p:spPr>
          <a:xfrm>
            <a:off x="6288951" y="3301441"/>
            <a:ext cx="694940" cy="736876"/>
          </a:xfrm>
          <a:prstGeom prst="rect">
            <a:avLst/>
          </a:prstGeom>
        </p:spPr>
      </p:pic>
      <p:sp>
        <p:nvSpPr>
          <p:cNvPr id="8" name="Content Placeholder 6"/>
          <p:cNvSpPr txBox="1">
            <a:spLocks/>
          </p:cNvSpPr>
          <p:nvPr/>
        </p:nvSpPr>
        <p:spPr>
          <a:xfrm>
            <a:off x="948220" y="5874708"/>
            <a:ext cx="4663440" cy="764088"/>
          </a:xfrm>
          <a:prstGeom prst="rect">
            <a:avLst/>
          </a:prstGeom>
          <a:ln w="38100">
            <a:solidFill>
              <a:srgbClr val="FFC000"/>
            </a:solidFill>
          </a:ln>
        </p:spPr>
        <p:txBody>
          <a:bodyPr vert="horz" lIns="91440" tIns="45720" rIns="91440" bIns="45720" rtlCol="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0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18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9pPr>
          </a:lstStyle>
          <a:p>
            <a:r>
              <a:rPr lang="en-US" dirty="0" smtClean="0"/>
              <a:t>Bloom’s Taxonomy is a great source of action verbs for your LOs!</a:t>
            </a:r>
            <a:endParaRPr lang="en-US" dirty="0"/>
          </a:p>
        </p:txBody>
      </p:sp>
    </p:spTree>
    <p:extLst>
      <p:ext uri="{BB962C8B-B14F-4D97-AF65-F5344CB8AC3E}">
        <p14:creationId xmlns:p14="http://schemas.microsoft.com/office/powerpoint/2010/main" val="9566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57222" y="281819"/>
            <a:ext cx="10772775" cy="618067"/>
          </a:xfrm>
        </p:spPr>
        <p:txBody>
          <a:bodyPr>
            <a:normAutofit fontScale="90000"/>
          </a:bodyPr>
          <a:lstStyle/>
          <a:p>
            <a:r>
              <a:rPr lang="en-US" dirty="0" smtClean="0"/>
              <a:t>Bloom’s Taxonomy</a:t>
            </a:r>
            <a:endParaRPr lang="en-US" dirty="0"/>
          </a:p>
        </p:txBody>
      </p:sp>
      <p:pic>
        <p:nvPicPr>
          <p:cNvPr id="9" name="Content Placeholder 8"/>
          <p:cNvPicPr>
            <a:picLocks noGrp="1" noChangeAspect="1"/>
          </p:cNvPicPr>
          <p:nvPr>
            <p:ph idx="1"/>
          </p:nvPr>
        </p:nvPicPr>
        <p:blipFill rotWithShape="1">
          <a:blip r:embed="rId2">
            <a:extLst>
              <a:ext uri="{28A0092B-C50C-407E-A947-70E740481C1C}">
                <a14:useLocalDpi xmlns:a14="http://schemas.microsoft.com/office/drawing/2010/main" val="0"/>
              </a:ext>
            </a:extLst>
          </a:blip>
          <a:srcRect t="8356"/>
          <a:stretch/>
        </p:blipFill>
        <p:spPr>
          <a:xfrm>
            <a:off x="57658" y="1248228"/>
            <a:ext cx="12090049" cy="5609771"/>
          </a:xfrm>
        </p:spPr>
      </p:pic>
    </p:spTree>
    <p:extLst>
      <p:ext uri="{BB962C8B-B14F-4D97-AF65-F5344CB8AC3E}">
        <p14:creationId xmlns:p14="http://schemas.microsoft.com/office/powerpoint/2010/main" val="2617022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or Review Your LC’s LOs</a:t>
            </a:r>
            <a:endParaRPr lang="en-US" dirty="0"/>
          </a:p>
        </p:txBody>
      </p:sp>
      <p:sp>
        <p:nvSpPr>
          <p:cNvPr id="4" name="Text Placeholder 3"/>
          <p:cNvSpPr>
            <a:spLocks noGrp="1"/>
          </p:cNvSpPr>
          <p:nvPr>
            <p:ph type="body" idx="1"/>
          </p:nvPr>
        </p:nvSpPr>
        <p:spPr/>
        <p:txBody>
          <a:bodyPr/>
          <a:lstStyle/>
          <a:p>
            <a:r>
              <a:rPr lang="en-US" u="sng" dirty="0" smtClean="0"/>
              <a:t>For LC</a:t>
            </a:r>
            <a:r>
              <a:rPr lang="en-US" u="sng" cap="none" dirty="0" smtClean="0"/>
              <a:t>s</a:t>
            </a:r>
            <a:r>
              <a:rPr lang="en-US" u="sng" dirty="0" smtClean="0"/>
              <a:t> </a:t>
            </a:r>
            <a:r>
              <a:rPr lang="en-US" b="1" u="sng" dirty="0"/>
              <a:t>without</a:t>
            </a:r>
            <a:r>
              <a:rPr lang="en-US" u="sng" dirty="0"/>
              <a:t> </a:t>
            </a:r>
            <a:r>
              <a:rPr lang="en-US" u="sng" dirty="0" smtClean="0"/>
              <a:t>LO</a:t>
            </a:r>
            <a:r>
              <a:rPr lang="en-US" u="sng" cap="none" dirty="0" smtClean="0"/>
              <a:t>s</a:t>
            </a:r>
            <a:r>
              <a:rPr lang="en-US" u="sng" dirty="0" smtClean="0"/>
              <a:t>: Draft</a:t>
            </a:r>
            <a:endParaRPr lang="en-US" u="sng" dirty="0"/>
          </a:p>
        </p:txBody>
      </p:sp>
      <p:sp>
        <p:nvSpPr>
          <p:cNvPr id="5" name="Content Placeholder 4"/>
          <p:cNvSpPr>
            <a:spLocks noGrp="1"/>
          </p:cNvSpPr>
          <p:nvPr>
            <p:ph sz="half" idx="2"/>
          </p:nvPr>
        </p:nvSpPr>
        <p:spPr>
          <a:xfrm>
            <a:off x="676656" y="2753084"/>
            <a:ext cx="4663440" cy="3835606"/>
          </a:xfrm>
        </p:spPr>
        <p:txBody>
          <a:bodyPr>
            <a:normAutofit lnSpcReduction="10000"/>
          </a:bodyPr>
          <a:lstStyle/>
          <a:p>
            <a:r>
              <a:rPr lang="en-US" dirty="0" smtClean="0"/>
              <a:t>Complete the following statement with 3 measurable behaviors identifying what participating students will know or be able to do at the end of the semester:</a:t>
            </a:r>
          </a:p>
          <a:p>
            <a:endParaRPr lang="en-US" dirty="0"/>
          </a:p>
          <a:p>
            <a:r>
              <a:rPr lang="en-US" dirty="0" smtClean="0"/>
              <a:t>Students will be able to…</a:t>
            </a:r>
          </a:p>
          <a:p>
            <a:r>
              <a:rPr lang="en-US" dirty="0" smtClean="0"/>
              <a:t>1.</a:t>
            </a:r>
          </a:p>
          <a:p>
            <a:r>
              <a:rPr lang="en-US" dirty="0" smtClean="0"/>
              <a:t>2.</a:t>
            </a:r>
          </a:p>
          <a:p>
            <a:r>
              <a:rPr lang="en-US" dirty="0" smtClean="0"/>
              <a:t>3.</a:t>
            </a:r>
          </a:p>
          <a:p>
            <a:endParaRPr lang="en-US" dirty="0"/>
          </a:p>
        </p:txBody>
      </p:sp>
      <p:sp>
        <p:nvSpPr>
          <p:cNvPr id="6" name="Text Placeholder 5"/>
          <p:cNvSpPr>
            <a:spLocks noGrp="1"/>
          </p:cNvSpPr>
          <p:nvPr>
            <p:ph type="body" sz="quarter" idx="3"/>
          </p:nvPr>
        </p:nvSpPr>
        <p:spPr/>
        <p:txBody>
          <a:bodyPr/>
          <a:lstStyle/>
          <a:p>
            <a:r>
              <a:rPr lang="en-US" u="sng" dirty="0" smtClean="0"/>
              <a:t>For </a:t>
            </a:r>
            <a:r>
              <a:rPr lang="en-US" u="sng" dirty="0"/>
              <a:t>LC</a:t>
            </a:r>
            <a:r>
              <a:rPr lang="en-US" u="sng" cap="none" dirty="0"/>
              <a:t>s</a:t>
            </a:r>
            <a:r>
              <a:rPr lang="en-US" u="sng" dirty="0" smtClean="0"/>
              <a:t> </a:t>
            </a:r>
            <a:r>
              <a:rPr lang="en-US" b="1" u="sng" dirty="0" smtClean="0"/>
              <a:t>with</a:t>
            </a:r>
            <a:r>
              <a:rPr lang="en-US" u="sng" dirty="0" smtClean="0"/>
              <a:t> LO</a:t>
            </a:r>
            <a:r>
              <a:rPr lang="en-US" u="sng" cap="none" dirty="0" smtClean="0"/>
              <a:t>s: REVISE</a:t>
            </a:r>
            <a:endParaRPr lang="en-US" u="sng" dirty="0"/>
          </a:p>
        </p:txBody>
      </p:sp>
      <p:sp>
        <p:nvSpPr>
          <p:cNvPr id="7" name="Content Placeholder 6"/>
          <p:cNvSpPr>
            <a:spLocks noGrp="1"/>
          </p:cNvSpPr>
          <p:nvPr>
            <p:ph sz="quarter" idx="4"/>
          </p:nvPr>
        </p:nvSpPr>
        <p:spPr>
          <a:xfrm>
            <a:off x="6007608" y="2750989"/>
            <a:ext cx="4663440" cy="2998457"/>
          </a:xfrm>
        </p:spPr>
        <p:txBody>
          <a:bodyPr>
            <a:normAutofit/>
          </a:bodyPr>
          <a:lstStyle/>
          <a:p>
            <a:r>
              <a:rPr lang="en-US" dirty="0" smtClean="0"/>
              <a:t>Use the characteristics of good LOs to evaluate and revise your individual LC’s LOs.</a:t>
            </a:r>
          </a:p>
          <a:p>
            <a:pPr lvl="1"/>
            <a:r>
              <a:rPr lang="en-US" dirty="0" smtClean="0"/>
              <a:t>Bloom’s Taxonomy is a helpful tool.</a:t>
            </a:r>
          </a:p>
          <a:p>
            <a:r>
              <a:rPr lang="en-US" dirty="0" smtClean="0"/>
              <a:t>Ask a partner to give feedback on your revision.</a:t>
            </a:r>
            <a:endParaRPr lang="en-US" dirty="0"/>
          </a:p>
        </p:txBody>
      </p:sp>
    </p:spTree>
    <p:extLst>
      <p:ext uri="{BB962C8B-B14F-4D97-AF65-F5344CB8AC3E}">
        <p14:creationId xmlns:p14="http://schemas.microsoft.com/office/powerpoint/2010/main" val="3283457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886125"/>
          </a:xfrm>
        </p:spPr>
        <p:txBody>
          <a:bodyPr/>
          <a:lstStyle/>
          <a:p>
            <a:r>
              <a:rPr lang="en-US" dirty="0" smtClean="0"/>
              <a:t>Aligning Activities with the LCP LOs</a:t>
            </a:r>
            <a:endParaRPr lang="en-US" dirty="0"/>
          </a:p>
        </p:txBody>
      </p:sp>
      <p:sp>
        <p:nvSpPr>
          <p:cNvPr id="3" name="Content Placeholder 2"/>
          <p:cNvSpPr>
            <a:spLocks noGrp="1"/>
          </p:cNvSpPr>
          <p:nvPr>
            <p:ph idx="1"/>
          </p:nvPr>
        </p:nvSpPr>
        <p:spPr>
          <a:xfrm>
            <a:off x="676656" y="3581790"/>
            <a:ext cx="10947497" cy="2994373"/>
          </a:xfrm>
        </p:spPr>
        <p:txBody>
          <a:bodyPr>
            <a:normAutofit lnSpcReduction="10000"/>
          </a:bodyPr>
          <a:lstStyle/>
          <a:p>
            <a:endParaRPr lang="en-US" dirty="0"/>
          </a:p>
          <a:p>
            <a:r>
              <a:rPr lang="en-US" b="1" dirty="0" smtClean="0"/>
              <a:t>LCP example: </a:t>
            </a:r>
          </a:p>
          <a:p>
            <a:r>
              <a:rPr lang="en-US" dirty="0" smtClean="0">
                <a:solidFill>
                  <a:schemeClr val="tx1"/>
                </a:solidFill>
              </a:rPr>
              <a:t>One of Amy’s LCP goals is for you to implement high impact practices. To do so, you need to learn what HIPs are and how to integrate them into your LCs.</a:t>
            </a:r>
          </a:p>
          <a:p>
            <a:r>
              <a:rPr lang="en-US" dirty="0" smtClean="0">
                <a:solidFill>
                  <a:schemeClr val="tx1"/>
                </a:solidFill>
              </a:rPr>
              <a:t>To help you build your knowledge of HIPs and their implementation, at each LC Coordinator meeting, individual LCs will present and discuss how they are implementing HIP characteristics. Each month will focus on different HIP characteristics.</a:t>
            </a:r>
            <a:endParaRPr lang="en-US" dirty="0">
              <a:solidFill>
                <a:schemeClr val="tx1"/>
              </a:solidFill>
            </a:endParaRPr>
          </a:p>
        </p:txBody>
      </p:sp>
      <p:sp>
        <p:nvSpPr>
          <p:cNvPr id="5" name="TextBox 4"/>
          <p:cNvSpPr txBox="1"/>
          <p:nvPr/>
        </p:nvSpPr>
        <p:spPr>
          <a:xfrm>
            <a:off x="6386610" y="3102005"/>
            <a:ext cx="1161143" cy="369332"/>
          </a:xfrm>
          <a:prstGeom prst="rect">
            <a:avLst/>
          </a:prstGeom>
          <a:noFill/>
        </p:spPr>
        <p:txBody>
          <a:bodyPr wrap="square" rtlCol="0">
            <a:spAutoFit/>
          </a:bodyPr>
          <a:lstStyle/>
          <a:p>
            <a:r>
              <a:rPr lang="en-US" dirty="0" smtClean="0"/>
              <a:t>LC activity</a:t>
            </a:r>
            <a:endParaRPr lang="en-US" dirty="0"/>
          </a:p>
        </p:txBody>
      </p:sp>
      <p:sp>
        <p:nvSpPr>
          <p:cNvPr id="6" name="TextBox 5"/>
          <p:cNvSpPr txBox="1"/>
          <p:nvPr/>
        </p:nvSpPr>
        <p:spPr>
          <a:xfrm>
            <a:off x="7794846" y="3102005"/>
            <a:ext cx="1161143" cy="369332"/>
          </a:xfrm>
          <a:prstGeom prst="rect">
            <a:avLst/>
          </a:prstGeom>
          <a:noFill/>
        </p:spPr>
        <p:txBody>
          <a:bodyPr wrap="square" rtlCol="0">
            <a:spAutoFit/>
          </a:bodyPr>
          <a:lstStyle/>
          <a:p>
            <a:r>
              <a:rPr lang="en-US" dirty="0" smtClean="0"/>
              <a:t>LC activity</a:t>
            </a:r>
            <a:endParaRPr lang="en-US" dirty="0"/>
          </a:p>
        </p:txBody>
      </p:sp>
      <p:sp>
        <p:nvSpPr>
          <p:cNvPr id="7" name="TextBox 6"/>
          <p:cNvSpPr txBox="1"/>
          <p:nvPr/>
        </p:nvSpPr>
        <p:spPr>
          <a:xfrm>
            <a:off x="9583819" y="3102005"/>
            <a:ext cx="1161143" cy="369332"/>
          </a:xfrm>
          <a:prstGeom prst="rect">
            <a:avLst/>
          </a:prstGeom>
          <a:noFill/>
        </p:spPr>
        <p:txBody>
          <a:bodyPr wrap="square" rtlCol="0">
            <a:spAutoFit/>
          </a:bodyPr>
          <a:lstStyle/>
          <a:p>
            <a:r>
              <a:rPr lang="en-US" dirty="0" smtClean="0"/>
              <a:t>LC activity</a:t>
            </a:r>
            <a:endParaRPr lang="en-US" dirty="0"/>
          </a:p>
        </p:txBody>
      </p:sp>
      <p:sp>
        <p:nvSpPr>
          <p:cNvPr id="8" name="TextBox 7"/>
          <p:cNvSpPr txBox="1"/>
          <p:nvPr/>
        </p:nvSpPr>
        <p:spPr>
          <a:xfrm>
            <a:off x="6992649" y="1754990"/>
            <a:ext cx="1240971" cy="646331"/>
          </a:xfrm>
          <a:prstGeom prst="rect">
            <a:avLst/>
          </a:prstGeom>
          <a:noFill/>
        </p:spPr>
        <p:txBody>
          <a:bodyPr wrap="square" rtlCol="0">
            <a:spAutoFit/>
          </a:bodyPr>
          <a:lstStyle/>
          <a:p>
            <a:pPr algn="ctr"/>
            <a:r>
              <a:rPr lang="en-US" b="1" dirty="0" smtClean="0"/>
              <a:t>LO1: Build community</a:t>
            </a:r>
            <a:endParaRPr lang="en-US" b="1" dirty="0"/>
          </a:p>
        </p:txBody>
      </p:sp>
      <p:sp>
        <p:nvSpPr>
          <p:cNvPr id="9" name="TextBox 8"/>
          <p:cNvSpPr txBox="1"/>
          <p:nvPr/>
        </p:nvSpPr>
        <p:spPr>
          <a:xfrm>
            <a:off x="9472254" y="1698894"/>
            <a:ext cx="1384274" cy="646331"/>
          </a:xfrm>
          <a:prstGeom prst="rect">
            <a:avLst/>
          </a:prstGeom>
          <a:noFill/>
        </p:spPr>
        <p:txBody>
          <a:bodyPr wrap="square" rtlCol="0">
            <a:spAutoFit/>
          </a:bodyPr>
          <a:lstStyle/>
          <a:p>
            <a:pPr algn="ctr"/>
            <a:r>
              <a:rPr lang="en-US" b="1" dirty="0" smtClean="0"/>
              <a:t>LO2: Use </a:t>
            </a:r>
          </a:p>
          <a:p>
            <a:pPr algn="ctr"/>
            <a:r>
              <a:rPr lang="en-US" b="1" dirty="0" smtClean="0"/>
              <a:t>HIP activities</a:t>
            </a:r>
            <a:endParaRPr lang="en-US" b="1" dirty="0"/>
          </a:p>
        </p:txBody>
      </p:sp>
      <p:cxnSp>
        <p:nvCxnSpPr>
          <p:cNvPr id="11" name="Straight Arrow Connector 10"/>
          <p:cNvCxnSpPr>
            <a:stCxn id="5" idx="0"/>
          </p:cNvCxnSpPr>
          <p:nvPr/>
        </p:nvCxnSpPr>
        <p:spPr>
          <a:xfrm flipV="1">
            <a:off x="6967182" y="2401321"/>
            <a:ext cx="513795" cy="7006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0"/>
          </p:cNvCxnSpPr>
          <p:nvPr/>
        </p:nvCxnSpPr>
        <p:spPr>
          <a:xfrm flipH="1" flipV="1">
            <a:off x="7746940" y="2373273"/>
            <a:ext cx="628478" cy="7287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0"/>
            <a:endCxn id="9" idx="2"/>
          </p:cNvCxnSpPr>
          <p:nvPr/>
        </p:nvCxnSpPr>
        <p:spPr>
          <a:xfrm flipV="1">
            <a:off x="10164391" y="2345225"/>
            <a:ext cx="0" cy="756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701923" y="1754990"/>
            <a:ext cx="5170760" cy="1919123"/>
          </a:xfrm>
          <a:prstGeom prst="rect">
            <a:avLst/>
          </a:prstGeom>
        </p:spPr>
        <p:txBody>
          <a:bodyPr vert="horz" lIns="91440" tIns="45720" rIns="91440" bIns="45720" rtlCol="0">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r>
              <a:rPr lang="en-US" dirty="0" smtClean="0"/>
              <a:t>Writing good LOs is only step 1. Alignment is step 2.</a:t>
            </a:r>
          </a:p>
          <a:p>
            <a:r>
              <a:rPr lang="en-US" b="1" dirty="0" smtClean="0"/>
              <a:t>Definition: </a:t>
            </a:r>
            <a:r>
              <a:rPr lang="en-US" dirty="0" smtClean="0"/>
              <a:t>Alignment is the process of deliberately matching activities to the outcomes they support. </a:t>
            </a:r>
          </a:p>
        </p:txBody>
      </p:sp>
      <p:sp>
        <p:nvSpPr>
          <p:cNvPr id="23" name="Rectangle 22"/>
          <p:cNvSpPr/>
          <p:nvPr/>
        </p:nvSpPr>
        <p:spPr>
          <a:xfrm>
            <a:off x="6043611" y="1698894"/>
            <a:ext cx="5386388" cy="1882896"/>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810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Brainstorm Aligned Activities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Pick one of the LCP LOs (</a:t>
            </a:r>
            <a:r>
              <a:rPr lang="en-US" i="1" dirty="0" smtClean="0"/>
              <a:t>build community or </a:t>
            </a:r>
            <a:r>
              <a:rPr lang="en-US" i="1" dirty="0"/>
              <a:t>implement HIPs </a:t>
            </a:r>
            <a:r>
              <a:rPr lang="en-US" i="1" dirty="0" smtClean="0"/>
              <a:t>activities</a:t>
            </a:r>
            <a:r>
              <a:rPr lang="en-US" dirty="0" smtClean="0"/>
              <a:t>) to focus on.</a:t>
            </a:r>
          </a:p>
          <a:p>
            <a:pPr marL="457200" indent="-457200">
              <a:buFont typeface="+mj-lt"/>
              <a:buAutoNum type="arabicPeriod"/>
            </a:pPr>
            <a:r>
              <a:rPr lang="en-US" dirty="0" smtClean="0"/>
              <a:t>Form a group based on your choice.</a:t>
            </a:r>
          </a:p>
          <a:p>
            <a:pPr marL="457200" indent="-457200">
              <a:buFont typeface="+mj-lt"/>
              <a:buAutoNum type="arabicPeriod"/>
            </a:pPr>
            <a:r>
              <a:rPr lang="en-US" dirty="0" smtClean="0"/>
              <a:t>Work in a the group to brainstorm activities that your individual LCs might do to help achieve that LCP LO.</a:t>
            </a:r>
          </a:p>
          <a:p>
            <a:pPr marL="457200" indent="-457200">
              <a:buFont typeface="+mj-lt"/>
              <a:buAutoNum type="arabicPeriod"/>
            </a:pPr>
            <a:r>
              <a:rPr lang="en-US" dirty="0" smtClean="0"/>
              <a:t>Choose one person from your group to share ideas with the whole group.</a:t>
            </a:r>
            <a:endParaRPr lang="en-US" dirty="0"/>
          </a:p>
        </p:txBody>
      </p:sp>
    </p:spTree>
    <p:extLst>
      <p:ext uri="{BB962C8B-B14F-4D97-AF65-F5344CB8AC3E}">
        <p14:creationId xmlns:p14="http://schemas.microsoft.com/office/powerpoint/2010/main" val="3959428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a:t>
            </a:r>
            <a:endParaRPr lang="en-US" dirty="0"/>
          </a:p>
        </p:txBody>
      </p:sp>
      <p:sp>
        <p:nvSpPr>
          <p:cNvPr id="3" name="Content Placeholder 2"/>
          <p:cNvSpPr>
            <a:spLocks noGrp="1"/>
          </p:cNvSpPr>
          <p:nvPr>
            <p:ph idx="1"/>
          </p:nvPr>
        </p:nvSpPr>
        <p:spPr>
          <a:xfrm>
            <a:off x="676274" y="1766919"/>
            <a:ext cx="10753725" cy="781624"/>
          </a:xfrm>
        </p:spPr>
        <p:txBody>
          <a:bodyPr/>
          <a:lstStyle/>
          <a:p>
            <a:r>
              <a:rPr lang="en-US" dirty="0"/>
              <a:t>A mapping </a:t>
            </a:r>
            <a:r>
              <a:rPr lang="en-US" dirty="0" smtClean="0"/>
              <a:t>table is an easy tool for ensuring that you have activities to support all of the LCP LOs and all of your individual LC’s LOs:</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1498652624"/>
              </p:ext>
            </p:extLst>
          </p:nvPr>
        </p:nvGraphicFramePr>
        <p:xfrm>
          <a:off x="861040" y="2548543"/>
          <a:ext cx="10825744" cy="4188942"/>
        </p:xfrm>
        <a:graphic>
          <a:graphicData uri="http://schemas.openxmlformats.org/drawingml/2006/table">
            <a:tbl>
              <a:tblPr/>
              <a:tblGrid>
                <a:gridCol w="4204446">
                  <a:extLst>
                    <a:ext uri="{9D8B030D-6E8A-4147-A177-3AD203B41FA5}">
                      <a16:colId xmlns:a16="http://schemas.microsoft.com/office/drawing/2014/main" val="596661779"/>
                    </a:ext>
                  </a:extLst>
                </a:gridCol>
                <a:gridCol w="1811303">
                  <a:extLst>
                    <a:ext uri="{9D8B030D-6E8A-4147-A177-3AD203B41FA5}">
                      <a16:colId xmlns:a16="http://schemas.microsoft.com/office/drawing/2014/main" val="4201443116"/>
                    </a:ext>
                  </a:extLst>
                </a:gridCol>
                <a:gridCol w="1427967">
                  <a:extLst>
                    <a:ext uri="{9D8B030D-6E8A-4147-A177-3AD203B41FA5}">
                      <a16:colId xmlns:a16="http://schemas.microsoft.com/office/drawing/2014/main" val="3072710147"/>
                    </a:ext>
                  </a:extLst>
                </a:gridCol>
                <a:gridCol w="1741118">
                  <a:extLst>
                    <a:ext uri="{9D8B030D-6E8A-4147-A177-3AD203B41FA5}">
                      <a16:colId xmlns:a16="http://schemas.microsoft.com/office/drawing/2014/main" val="541693773"/>
                    </a:ext>
                  </a:extLst>
                </a:gridCol>
                <a:gridCol w="1640910">
                  <a:extLst>
                    <a:ext uri="{9D8B030D-6E8A-4147-A177-3AD203B41FA5}">
                      <a16:colId xmlns:a16="http://schemas.microsoft.com/office/drawing/2014/main" val="179342621"/>
                    </a:ext>
                  </a:extLst>
                </a:gridCol>
              </a:tblGrid>
              <a:tr h="1115374">
                <a:tc>
                  <a:txBody>
                    <a:bodyPr/>
                    <a:lstStyle/>
                    <a:p>
                      <a:pPr algn="ctr" fontAlgn="b"/>
                      <a:endParaRPr lang="en-US" sz="20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smtClean="0">
                          <a:solidFill>
                            <a:srgbClr val="000000"/>
                          </a:solidFill>
                          <a:effectLst/>
                          <a:latin typeface="Calibri" panose="020F0502020204030204" pitchFamily="34" charset="0"/>
                        </a:rPr>
                        <a:t>LCP LO1:</a:t>
                      </a:r>
                      <a:r>
                        <a:rPr lang="en-US" sz="2000" b="1" i="0" u="none" strike="noStrike" baseline="0" dirty="0" smtClean="0">
                          <a:solidFill>
                            <a:srgbClr val="000000"/>
                          </a:solidFill>
                          <a:effectLst/>
                          <a:latin typeface="Calibri" panose="020F0502020204030204" pitchFamily="34" charset="0"/>
                        </a:rPr>
                        <a:t> Build community</a:t>
                      </a:r>
                      <a:endParaRPr lang="en-US" sz="20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1" i="0" u="none" strike="noStrike" dirty="0" smtClean="0">
                          <a:solidFill>
                            <a:srgbClr val="000000"/>
                          </a:solidFill>
                          <a:effectLst/>
                          <a:latin typeface="Calibri" panose="020F0502020204030204" pitchFamily="34" charset="0"/>
                        </a:rPr>
                        <a:t>LCP LO2:</a:t>
                      </a:r>
                      <a:r>
                        <a:rPr lang="en-US" sz="2000" b="1" i="0" u="none" strike="noStrike" baseline="0" dirty="0" smtClean="0">
                          <a:solidFill>
                            <a:srgbClr val="000000"/>
                          </a:solidFill>
                          <a:effectLst/>
                          <a:latin typeface="Calibri" panose="020F0502020204030204" pitchFamily="34" charset="0"/>
                        </a:rPr>
                        <a:t> </a:t>
                      </a:r>
                      <a:r>
                        <a:rPr lang="en-US" sz="2000" b="1" i="0" u="none" strike="noStrike" baseline="0" dirty="0" smtClean="0">
                          <a:solidFill>
                            <a:schemeClr val="tx1"/>
                          </a:solidFill>
                          <a:effectLst/>
                          <a:latin typeface="+mn-lt"/>
                        </a:rPr>
                        <a:t>I</a:t>
                      </a:r>
                      <a:r>
                        <a:rPr lang="en-US" sz="2000" b="1" dirty="0" smtClean="0"/>
                        <a:t>mplement HIPs activities</a:t>
                      </a:r>
                      <a:endParaRPr lang="en-US" sz="2000" b="1" i="0" u="none" strike="noStrike" dirty="0" smtClean="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1" i="0" u="none" strike="noStrike" dirty="0" smtClean="0">
                          <a:solidFill>
                            <a:srgbClr val="000000"/>
                          </a:solidFill>
                          <a:effectLst/>
                          <a:latin typeface="Calibri" panose="020F0502020204030204" pitchFamily="34" charset="0"/>
                        </a:rPr>
                        <a:t>LCP LO3:</a:t>
                      </a:r>
                    </a:p>
                    <a:p>
                      <a:pPr algn="ctr" fontAlgn="b"/>
                      <a:r>
                        <a:rPr lang="en-US" sz="2000" b="1" i="0" u="none" strike="noStrike" dirty="0" smtClean="0">
                          <a:solidFill>
                            <a:srgbClr val="000000"/>
                          </a:solidFill>
                          <a:effectLst/>
                          <a:latin typeface="Calibri" panose="020F0502020204030204" pitchFamily="34" charset="0"/>
                        </a:rPr>
                        <a:t>Achieve individual LCs’ LOs</a:t>
                      </a:r>
                      <a:endParaRPr lang="en-US" sz="20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7883583"/>
                  </a:ext>
                </a:extLst>
              </a:tr>
              <a:tr h="562010">
                <a:tc>
                  <a:txBody>
                    <a:bodyPr/>
                    <a:lstStyle/>
                    <a:p>
                      <a:pPr algn="ctr" fontAlgn="b"/>
                      <a:r>
                        <a:rPr lang="en-US" sz="2000" b="1" i="0" u="none" strike="noStrike" dirty="0" smtClean="0">
                          <a:solidFill>
                            <a:srgbClr val="000000"/>
                          </a:solidFill>
                          <a:effectLst/>
                          <a:latin typeface="Calibri" panose="020F0502020204030204" pitchFamily="34" charset="0"/>
                        </a:rPr>
                        <a:t>LC Activities:</a:t>
                      </a:r>
                      <a:endParaRPr lang="en-US" sz="20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dirty="0"/>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en-US" dirty="0"/>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1" i="0" u="none" strike="noStrike" dirty="0" smtClean="0">
                          <a:solidFill>
                            <a:srgbClr val="000000"/>
                          </a:solidFill>
                          <a:effectLst/>
                          <a:latin typeface="Calibri" panose="020F0502020204030204" pitchFamily="34" charset="0"/>
                        </a:rPr>
                        <a:t>Individual LC LO1: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1" i="0" u="none" strike="noStrike" dirty="0" smtClean="0">
                          <a:solidFill>
                            <a:srgbClr val="000000"/>
                          </a:solidFill>
                          <a:effectLst/>
                          <a:latin typeface="Calibri" panose="020F0502020204030204" pitchFamily="34" charset="0"/>
                        </a:rPr>
                        <a:t>Individual LC LO2: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4577578"/>
                  </a:ext>
                </a:extLst>
              </a:tr>
              <a:tr h="551421">
                <a:tc>
                  <a:txBody>
                    <a:bodyPr/>
                    <a:lstStyle/>
                    <a:p>
                      <a:pPr algn="ctr" fontAlgn="b"/>
                      <a:r>
                        <a:rPr lang="en-US" sz="2000" b="0" i="0" u="none" strike="noStrike" dirty="0" smtClean="0">
                          <a:solidFill>
                            <a:schemeClr val="tx1"/>
                          </a:solidFill>
                          <a:effectLst/>
                          <a:latin typeface="Calibri" panose="020F0502020204030204" pitchFamily="34" charset="0"/>
                        </a:rPr>
                        <a:t>LC Coordinator presentations of HIPs</a:t>
                      </a:r>
                      <a:r>
                        <a:rPr lang="en-US" sz="2000" b="0" i="0" u="none" strike="noStrike" baseline="0" dirty="0" smtClean="0">
                          <a:solidFill>
                            <a:schemeClr val="tx1"/>
                          </a:solidFill>
                          <a:effectLst/>
                          <a:latin typeface="Calibri" panose="020F0502020204030204" pitchFamily="34" charset="0"/>
                        </a:rPr>
                        <a:t> examples </a:t>
                      </a:r>
                      <a:r>
                        <a:rPr lang="en-US" sz="2000" b="0" i="0" u="none" strike="noStrike" dirty="0" smtClean="0">
                          <a:solidFill>
                            <a:schemeClr val="tx1"/>
                          </a:solidFill>
                          <a:effectLst/>
                          <a:latin typeface="Calibri" panose="020F0502020204030204" pitchFamily="34" charset="0"/>
                        </a:rPr>
                        <a:t>at monthly meetings</a:t>
                      </a:r>
                      <a:endParaRPr lang="en-US" sz="2000" b="0" i="0" u="none" strike="noStrike" dirty="0">
                        <a:solidFill>
                          <a:schemeClr val="tx1"/>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pitchFamily="34" charset="0"/>
                        </a:rPr>
                        <a:t>X</a:t>
                      </a:r>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3439431"/>
                  </a:ext>
                </a:extLst>
              </a:tr>
              <a:tr h="551421">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chemeClr val="tx1"/>
                          </a:solidFill>
                          <a:effectLst/>
                          <a:latin typeface="Calibri" panose="020F0502020204030204" pitchFamily="34" charset="0"/>
                        </a:rPr>
                        <a:t>“Connection before content” activities at monthly meetings</a:t>
                      </a:r>
                      <a:r>
                        <a:rPr lang="en-US" sz="2000" b="0" i="0" u="none" strike="noStrike" baseline="0" dirty="0" smtClean="0">
                          <a:solidFill>
                            <a:schemeClr val="tx1"/>
                          </a:solidFill>
                          <a:effectLst/>
                          <a:latin typeface="Calibri" panose="020F0502020204030204" pitchFamily="34" charset="0"/>
                        </a:rPr>
                        <a:t> </a:t>
                      </a:r>
                      <a:endParaRPr lang="en-US" sz="2000" b="0" i="0" u="none" strike="noStrike" dirty="0">
                        <a:solidFill>
                          <a:schemeClr val="tx1"/>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smtClean="0">
                          <a:solidFill>
                            <a:srgbClr val="000000"/>
                          </a:solidFill>
                          <a:effectLst/>
                          <a:latin typeface="Calibri" panose="020F0502020204030204" pitchFamily="34" charset="0"/>
                        </a:rPr>
                        <a:t>X</a:t>
                      </a:r>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97740"/>
                  </a:ext>
                </a:extLst>
              </a:tr>
              <a:tr h="551421">
                <a:tc>
                  <a:txBody>
                    <a:bodyPr/>
                    <a:lstStyle/>
                    <a:p>
                      <a:pPr algn="ctr" fontAlgn="b"/>
                      <a:endParaRPr lang="en-US" sz="2000" b="0" i="0" u="none" strike="noStrike" dirty="0">
                        <a:solidFill>
                          <a:srgbClr val="0070C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862332"/>
                  </a:ext>
                </a:extLst>
              </a:tr>
              <a:tr h="551421">
                <a:tc>
                  <a:txBody>
                    <a:bodyPr/>
                    <a:lstStyle/>
                    <a:p>
                      <a:pPr algn="ctr" fontAlgn="b"/>
                      <a:endParaRPr lang="en-US" sz="2000" b="0" i="0" u="none" strike="noStrike" dirty="0">
                        <a:solidFill>
                          <a:srgbClr val="0070C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20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3713085"/>
                  </a:ext>
                </a:extLst>
              </a:tr>
            </a:tbl>
          </a:graphicData>
        </a:graphic>
      </p:graphicFrame>
    </p:spTree>
    <p:extLst>
      <p:ext uri="{BB962C8B-B14F-4D97-AF65-F5344CB8AC3E}">
        <p14:creationId xmlns:p14="http://schemas.microsoft.com/office/powerpoint/2010/main" val="1154587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0941A018-FB9B-4401-A32C-7E04526866E0}"/>
    </a:ext>
  </a:extLst>
</a:theme>
</file>

<file path=docProps/app.xml><?xml version="1.0" encoding="utf-8"?>
<Properties xmlns="http://schemas.openxmlformats.org/officeDocument/2006/extended-properties" xmlns:vt="http://schemas.openxmlformats.org/officeDocument/2006/docPropsVTypes">
  <Template>Metropolitan</Template>
  <TotalTime>758</TotalTime>
  <Words>770</Words>
  <Application>Microsoft Office PowerPoint</Application>
  <PresentationFormat>Widescreen</PresentationFormat>
  <Paragraphs>92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Metropolitan</vt:lpstr>
      <vt:lpstr>Learning Communities: Aligning Learning Outcomes to  Assignments and Assessments</vt:lpstr>
      <vt:lpstr>Session Learning Outcomes (LOs)</vt:lpstr>
      <vt:lpstr>LCP LOs</vt:lpstr>
      <vt:lpstr>Characteristics of Good LOs</vt:lpstr>
      <vt:lpstr>Bloom’s Taxonomy</vt:lpstr>
      <vt:lpstr>Draft or Review Your LC’s LOs</vt:lpstr>
      <vt:lpstr>Aligning Activities with the LCP LOs</vt:lpstr>
      <vt:lpstr>Brainstorm Aligned Activities</vt:lpstr>
      <vt:lpstr>Mapping</vt:lpstr>
      <vt:lpstr>Assessing Your Learning Outcomes</vt:lpstr>
      <vt:lpstr>Next Steps</vt:lpstr>
      <vt:lpstr>Questions and Support</vt:lpstr>
    </vt:vector>
  </TitlesOfParts>
  <Company>Wayne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Communities: Aligning Learning Outcomes to  Assignments and Assessments</dc:title>
  <dc:creator>Catherine Barrette</dc:creator>
  <cp:lastModifiedBy>Amy Cooper</cp:lastModifiedBy>
  <cp:revision>35</cp:revision>
  <dcterms:created xsi:type="dcterms:W3CDTF">2019-09-20T18:28:23Z</dcterms:created>
  <dcterms:modified xsi:type="dcterms:W3CDTF">2019-09-27T14:48:05Z</dcterms:modified>
</cp:coreProperties>
</file>