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2" r:id="rId2"/>
    <p:sldId id="287" r:id="rId3"/>
    <p:sldId id="269" r:id="rId4"/>
    <p:sldId id="301" r:id="rId5"/>
    <p:sldId id="304" r:id="rId6"/>
    <p:sldId id="305" r:id="rId7"/>
    <p:sldId id="306" r:id="rId8"/>
    <p:sldId id="307" r:id="rId9"/>
    <p:sldId id="276" r:id="rId10"/>
    <p:sldId id="303" r:id="rId11"/>
    <p:sldId id="30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223" autoAdjust="0"/>
  </p:normalViewPr>
  <p:slideViewPr>
    <p:cSldViewPr>
      <p:cViewPr varScale="1">
        <p:scale>
          <a:sx n="68" d="100"/>
          <a:sy n="68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B38964-3090-4811-B1FB-9940908E667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5EF752-6AF6-486A-BD41-A15888835ABD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sz="1600" b="0" dirty="0" smtClean="0"/>
            <a:t>Specify intended outcomes</a:t>
          </a:r>
          <a:endParaRPr lang="en-US" sz="1600" b="0" dirty="0"/>
        </a:p>
      </dgm:t>
    </dgm:pt>
    <dgm:pt modelId="{574DECAA-EEFD-4DEC-BABD-C55DC7054D0D}" type="parTrans" cxnId="{02063AAD-3E24-4890-B6EB-25ECF421AC5C}">
      <dgm:prSet/>
      <dgm:spPr/>
      <dgm:t>
        <a:bodyPr/>
        <a:lstStyle/>
        <a:p>
          <a:endParaRPr lang="en-US"/>
        </a:p>
      </dgm:t>
    </dgm:pt>
    <dgm:pt modelId="{A153F78E-3F4B-4E36-BABA-EB909C29D424}" type="sibTrans" cxnId="{02063AAD-3E24-4890-B6EB-25ECF421AC5C}">
      <dgm:prSet/>
      <dgm:spPr/>
      <dgm:t>
        <a:bodyPr/>
        <a:lstStyle/>
        <a:p>
          <a:endParaRPr lang="en-US"/>
        </a:p>
      </dgm:t>
    </dgm:pt>
    <dgm:pt modelId="{42095044-203F-4EDA-88B9-FD113A978655}">
      <dgm:prSet phldrT="[Text]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Measure whether students are meeting those outcomes</a:t>
          </a:r>
          <a:endParaRPr lang="en-US" dirty="0"/>
        </a:p>
      </dgm:t>
    </dgm:pt>
    <dgm:pt modelId="{6C022E49-C2E1-43CB-98C0-A14AE0FE6008}" type="parTrans" cxnId="{16D2F083-AB7A-4651-9B42-C3A308011B6A}">
      <dgm:prSet/>
      <dgm:spPr/>
      <dgm:t>
        <a:bodyPr/>
        <a:lstStyle/>
        <a:p>
          <a:endParaRPr lang="en-US"/>
        </a:p>
      </dgm:t>
    </dgm:pt>
    <dgm:pt modelId="{F6887DB8-0A30-451C-830C-F7D682B6DB62}" type="sibTrans" cxnId="{16D2F083-AB7A-4651-9B42-C3A308011B6A}">
      <dgm:prSet/>
      <dgm:spPr/>
      <dgm:t>
        <a:bodyPr/>
        <a:lstStyle/>
        <a:p>
          <a:endParaRPr lang="en-US"/>
        </a:p>
      </dgm:t>
    </dgm:pt>
    <dgm:pt modelId="{E8AB9A36-A284-4F04-B475-1F94489AB4E1}">
      <dgm:prSet phldrT="[Text]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Improve your program based on results</a:t>
          </a:r>
          <a:endParaRPr lang="en-US" dirty="0"/>
        </a:p>
      </dgm:t>
    </dgm:pt>
    <dgm:pt modelId="{79B5FFB7-41BB-49F2-89CD-1CBB310CE127}" type="parTrans" cxnId="{22177578-4511-41BC-9E47-5768D2CA213A}">
      <dgm:prSet/>
      <dgm:spPr/>
      <dgm:t>
        <a:bodyPr/>
        <a:lstStyle/>
        <a:p>
          <a:endParaRPr lang="en-US"/>
        </a:p>
      </dgm:t>
    </dgm:pt>
    <dgm:pt modelId="{95EC3BBD-2DA0-488C-8561-CBFCD729C0CA}" type="sibTrans" cxnId="{22177578-4511-41BC-9E47-5768D2CA213A}">
      <dgm:prSet/>
      <dgm:spPr/>
      <dgm:t>
        <a:bodyPr/>
        <a:lstStyle/>
        <a:p>
          <a:endParaRPr lang="en-US"/>
        </a:p>
      </dgm:t>
    </dgm:pt>
    <dgm:pt modelId="{20615EA7-1109-4134-925D-82FC7957CC98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/>
            <a:t>Identify program goals</a:t>
          </a:r>
          <a:endParaRPr lang="en-US" sz="1800" b="1" dirty="0"/>
        </a:p>
      </dgm:t>
    </dgm:pt>
    <dgm:pt modelId="{CD5BD7B6-8B81-4B97-8640-7C39BFE77C08}" type="parTrans" cxnId="{B1E3EAF5-7847-4800-8877-57D123D40FD3}">
      <dgm:prSet/>
      <dgm:spPr/>
      <dgm:t>
        <a:bodyPr/>
        <a:lstStyle/>
        <a:p>
          <a:endParaRPr lang="en-US"/>
        </a:p>
      </dgm:t>
    </dgm:pt>
    <dgm:pt modelId="{9FD839BE-E93D-4B31-BE67-20AB10731F5E}" type="sibTrans" cxnId="{B1E3EAF5-7847-4800-8877-57D123D40FD3}">
      <dgm:prSet/>
      <dgm:spPr/>
      <dgm:t>
        <a:bodyPr/>
        <a:lstStyle/>
        <a:p>
          <a:endParaRPr lang="en-US"/>
        </a:p>
      </dgm:t>
    </dgm:pt>
    <dgm:pt modelId="{B2FACF58-5A2E-436A-85C5-53E908E73F5C}" type="pres">
      <dgm:prSet presAssocID="{9DB38964-3090-4811-B1FB-9940908E667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04420A-9582-4C53-BFEB-46879A004FD1}" type="pres">
      <dgm:prSet presAssocID="{D95EF752-6AF6-486A-BD41-A15888835ABD}" presName="dummy" presStyleCnt="0"/>
      <dgm:spPr/>
    </dgm:pt>
    <dgm:pt modelId="{BF8AAF92-1350-479C-9C62-950D41F9F486}" type="pres">
      <dgm:prSet presAssocID="{D95EF752-6AF6-486A-BD41-A15888835ABD}" presName="node" presStyleLbl="revTx" presStyleIdx="0" presStyleCnt="4" custScaleX="92786" custScaleY="67310" custRadScaleRad="99370" custRadScaleInc="11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56BB1-C04C-441B-9458-61CBF07E0152}" type="pres">
      <dgm:prSet presAssocID="{A153F78E-3F4B-4E36-BABA-EB909C29D424}" presName="sibTrans" presStyleLbl="node1" presStyleIdx="0" presStyleCnt="4"/>
      <dgm:spPr/>
      <dgm:t>
        <a:bodyPr/>
        <a:lstStyle/>
        <a:p>
          <a:endParaRPr lang="en-US"/>
        </a:p>
      </dgm:t>
    </dgm:pt>
    <dgm:pt modelId="{855BDC8D-AA66-4A51-8F0C-63B12BFA7AFA}" type="pres">
      <dgm:prSet presAssocID="{42095044-203F-4EDA-88B9-FD113A978655}" presName="dummy" presStyleCnt="0"/>
      <dgm:spPr/>
    </dgm:pt>
    <dgm:pt modelId="{C6AE6CFF-1627-42E2-891D-7134E9315454}" type="pres">
      <dgm:prSet presAssocID="{42095044-203F-4EDA-88B9-FD113A978655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870DC7-2E24-4BB7-A89D-AB495B868CCD}" type="pres">
      <dgm:prSet presAssocID="{F6887DB8-0A30-451C-830C-F7D682B6DB62}" presName="sibTrans" presStyleLbl="node1" presStyleIdx="1" presStyleCnt="4"/>
      <dgm:spPr/>
      <dgm:t>
        <a:bodyPr/>
        <a:lstStyle/>
        <a:p>
          <a:endParaRPr lang="en-US"/>
        </a:p>
      </dgm:t>
    </dgm:pt>
    <dgm:pt modelId="{182B1142-F47F-4E95-BBB2-19703741F916}" type="pres">
      <dgm:prSet presAssocID="{E8AB9A36-A284-4F04-B475-1F94489AB4E1}" presName="dummy" presStyleCnt="0"/>
      <dgm:spPr/>
    </dgm:pt>
    <dgm:pt modelId="{853E3443-507C-4D3C-A9DC-ED85457B780B}" type="pres">
      <dgm:prSet presAssocID="{E8AB9A36-A284-4F04-B475-1F94489AB4E1}" presName="node" presStyleLbl="revTx" presStyleIdx="2" presStyleCnt="4" custScaleX="84428" custScaleY="86353" custRadScaleRad="99670" custRadScaleInc="18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63C218-B896-498C-A757-20B563D99D3D}" type="pres">
      <dgm:prSet presAssocID="{95EC3BBD-2DA0-488C-8561-CBFCD729C0CA}" presName="sibTrans" presStyleLbl="node1" presStyleIdx="2" presStyleCnt="4"/>
      <dgm:spPr/>
      <dgm:t>
        <a:bodyPr/>
        <a:lstStyle/>
        <a:p>
          <a:endParaRPr lang="en-US"/>
        </a:p>
      </dgm:t>
    </dgm:pt>
    <dgm:pt modelId="{94500F34-E967-4CE1-B1C2-CA6AAFDFD978}" type="pres">
      <dgm:prSet presAssocID="{20615EA7-1109-4134-925D-82FC7957CC98}" presName="dummy" presStyleCnt="0"/>
      <dgm:spPr/>
    </dgm:pt>
    <dgm:pt modelId="{4F80385C-8140-40EB-BD3C-E3F27E3E626C}" type="pres">
      <dgm:prSet presAssocID="{20615EA7-1109-4134-925D-82FC7957CC98}" presName="node" presStyleLbl="revTx" presStyleIdx="3" presStyleCnt="4" custScaleX="92921" custScaleY="71291" custRadScaleRad="100664" custRadScaleInc="-8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13A9F-B26A-43AC-9737-6BA2F496D6D8}" type="pres">
      <dgm:prSet presAssocID="{9FD839BE-E93D-4B31-BE67-20AB10731F5E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8C342160-196D-4301-B316-640687563B13}" type="presOf" srcId="{20615EA7-1109-4134-925D-82FC7957CC98}" destId="{4F80385C-8140-40EB-BD3C-E3F27E3E626C}" srcOrd="0" destOrd="0" presId="urn:microsoft.com/office/officeart/2005/8/layout/cycle1"/>
    <dgm:cxn modelId="{8EE96E29-5B32-426F-B22A-A3479B084EE5}" type="presOf" srcId="{9FD839BE-E93D-4B31-BE67-20AB10731F5E}" destId="{69C13A9F-B26A-43AC-9737-6BA2F496D6D8}" srcOrd="0" destOrd="0" presId="urn:microsoft.com/office/officeart/2005/8/layout/cycle1"/>
    <dgm:cxn modelId="{16D2F083-AB7A-4651-9B42-C3A308011B6A}" srcId="{9DB38964-3090-4811-B1FB-9940908E667B}" destId="{42095044-203F-4EDA-88B9-FD113A978655}" srcOrd="1" destOrd="0" parTransId="{6C022E49-C2E1-43CB-98C0-A14AE0FE6008}" sibTransId="{F6887DB8-0A30-451C-830C-F7D682B6DB62}"/>
    <dgm:cxn modelId="{02063AAD-3E24-4890-B6EB-25ECF421AC5C}" srcId="{9DB38964-3090-4811-B1FB-9940908E667B}" destId="{D95EF752-6AF6-486A-BD41-A15888835ABD}" srcOrd="0" destOrd="0" parTransId="{574DECAA-EEFD-4DEC-BABD-C55DC7054D0D}" sibTransId="{A153F78E-3F4B-4E36-BABA-EB909C29D424}"/>
    <dgm:cxn modelId="{B1E3EAF5-7847-4800-8877-57D123D40FD3}" srcId="{9DB38964-3090-4811-B1FB-9940908E667B}" destId="{20615EA7-1109-4134-925D-82FC7957CC98}" srcOrd="3" destOrd="0" parTransId="{CD5BD7B6-8B81-4B97-8640-7C39BFE77C08}" sibTransId="{9FD839BE-E93D-4B31-BE67-20AB10731F5E}"/>
    <dgm:cxn modelId="{3CB373F0-3114-4D38-92D4-E5DF4F1E2A86}" type="presOf" srcId="{D95EF752-6AF6-486A-BD41-A15888835ABD}" destId="{BF8AAF92-1350-479C-9C62-950D41F9F486}" srcOrd="0" destOrd="0" presId="urn:microsoft.com/office/officeart/2005/8/layout/cycle1"/>
    <dgm:cxn modelId="{BA28128D-E1EE-49DC-A4AA-AF93531FA67B}" type="presOf" srcId="{F6887DB8-0A30-451C-830C-F7D682B6DB62}" destId="{BE870DC7-2E24-4BB7-A89D-AB495B868CCD}" srcOrd="0" destOrd="0" presId="urn:microsoft.com/office/officeart/2005/8/layout/cycle1"/>
    <dgm:cxn modelId="{99F55A5B-E1C5-4E09-86A9-6F9FE997CC39}" type="presOf" srcId="{95EC3BBD-2DA0-488C-8561-CBFCD729C0CA}" destId="{A363C218-B896-498C-A757-20B563D99D3D}" srcOrd="0" destOrd="0" presId="urn:microsoft.com/office/officeart/2005/8/layout/cycle1"/>
    <dgm:cxn modelId="{7D8C6CE3-EE8A-48C6-97D6-F815D3225A86}" type="presOf" srcId="{A153F78E-3F4B-4E36-BABA-EB909C29D424}" destId="{72A56BB1-C04C-441B-9458-61CBF07E0152}" srcOrd="0" destOrd="0" presId="urn:microsoft.com/office/officeart/2005/8/layout/cycle1"/>
    <dgm:cxn modelId="{46044990-C86D-4AB5-92D6-D88AEFB59BDB}" type="presOf" srcId="{E8AB9A36-A284-4F04-B475-1F94489AB4E1}" destId="{853E3443-507C-4D3C-A9DC-ED85457B780B}" srcOrd="0" destOrd="0" presId="urn:microsoft.com/office/officeart/2005/8/layout/cycle1"/>
    <dgm:cxn modelId="{750AA9B5-D5FE-4B99-A47F-A2AD8B8AD5EE}" type="presOf" srcId="{42095044-203F-4EDA-88B9-FD113A978655}" destId="{C6AE6CFF-1627-42E2-891D-7134E9315454}" srcOrd="0" destOrd="0" presId="urn:microsoft.com/office/officeart/2005/8/layout/cycle1"/>
    <dgm:cxn modelId="{C22ECECA-CE00-4128-B343-9B218E0DA6E2}" type="presOf" srcId="{9DB38964-3090-4811-B1FB-9940908E667B}" destId="{B2FACF58-5A2E-436A-85C5-53E908E73F5C}" srcOrd="0" destOrd="0" presId="urn:microsoft.com/office/officeart/2005/8/layout/cycle1"/>
    <dgm:cxn modelId="{22177578-4511-41BC-9E47-5768D2CA213A}" srcId="{9DB38964-3090-4811-B1FB-9940908E667B}" destId="{E8AB9A36-A284-4F04-B475-1F94489AB4E1}" srcOrd="2" destOrd="0" parTransId="{79B5FFB7-41BB-49F2-89CD-1CBB310CE127}" sibTransId="{95EC3BBD-2DA0-488C-8561-CBFCD729C0CA}"/>
    <dgm:cxn modelId="{93ED53BF-B5AD-4CF5-8086-E37D52BDAA59}" type="presParOf" srcId="{B2FACF58-5A2E-436A-85C5-53E908E73F5C}" destId="{D404420A-9582-4C53-BFEB-46879A004FD1}" srcOrd="0" destOrd="0" presId="urn:microsoft.com/office/officeart/2005/8/layout/cycle1"/>
    <dgm:cxn modelId="{8675D88D-9FF4-41E3-9BD9-485D5F781044}" type="presParOf" srcId="{B2FACF58-5A2E-436A-85C5-53E908E73F5C}" destId="{BF8AAF92-1350-479C-9C62-950D41F9F486}" srcOrd="1" destOrd="0" presId="urn:microsoft.com/office/officeart/2005/8/layout/cycle1"/>
    <dgm:cxn modelId="{436E7435-1308-44E7-84C5-772D04C0C9AA}" type="presParOf" srcId="{B2FACF58-5A2E-436A-85C5-53E908E73F5C}" destId="{72A56BB1-C04C-441B-9458-61CBF07E0152}" srcOrd="2" destOrd="0" presId="urn:microsoft.com/office/officeart/2005/8/layout/cycle1"/>
    <dgm:cxn modelId="{C6FCFC6C-CB25-437F-B684-D31CC4A78729}" type="presParOf" srcId="{B2FACF58-5A2E-436A-85C5-53E908E73F5C}" destId="{855BDC8D-AA66-4A51-8F0C-63B12BFA7AFA}" srcOrd="3" destOrd="0" presId="urn:microsoft.com/office/officeart/2005/8/layout/cycle1"/>
    <dgm:cxn modelId="{EB97CA71-557F-4F31-813D-E97846965F3E}" type="presParOf" srcId="{B2FACF58-5A2E-436A-85C5-53E908E73F5C}" destId="{C6AE6CFF-1627-42E2-891D-7134E9315454}" srcOrd="4" destOrd="0" presId="urn:microsoft.com/office/officeart/2005/8/layout/cycle1"/>
    <dgm:cxn modelId="{6DAC7C1A-0A84-4A91-B65E-0A08F9EC2455}" type="presParOf" srcId="{B2FACF58-5A2E-436A-85C5-53E908E73F5C}" destId="{BE870DC7-2E24-4BB7-A89D-AB495B868CCD}" srcOrd="5" destOrd="0" presId="urn:microsoft.com/office/officeart/2005/8/layout/cycle1"/>
    <dgm:cxn modelId="{ED4130E0-DE2B-4EC3-823D-3892CE7B160B}" type="presParOf" srcId="{B2FACF58-5A2E-436A-85C5-53E908E73F5C}" destId="{182B1142-F47F-4E95-BBB2-19703741F916}" srcOrd="6" destOrd="0" presId="urn:microsoft.com/office/officeart/2005/8/layout/cycle1"/>
    <dgm:cxn modelId="{479ECCD4-F9F0-4C0B-BA5D-3E17D357A52F}" type="presParOf" srcId="{B2FACF58-5A2E-436A-85C5-53E908E73F5C}" destId="{853E3443-507C-4D3C-A9DC-ED85457B780B}" srcOrd="7" destOrd="0" presId="urn:microsoft.com/office/officeart/2005/8/layout/cycle1"/>
    <dgm:cxn modelId="{D848ED3C-A52E-425F-AC37-D95C500C6CCF}" type="presParOf" srcId="{B2FACF58-5A2E-436A-85C5-53E908E73F5C}" destId="{A363C218-B896-498C-A757-20B563D99D3D}" srcOrd="8" destOrd="0" presId="urn:microsoft.com/office/officeart/2005/8/layout/cycle1"/>
    <dgm:cxn modelId="{F0C6CC00-E6C9-414C-A33E-B2D26425135D}" type="presParOf" srcId="{B2FACF58-5A2E-436A-85C5-53E908E73F5C}" destId="{94500F34-E967-4CE1-B1C2-CA6AAFDFD978}" srcOrd="9" destOrd="0" presId="urn:microsoft.com/office/officeart/2005/8/layout/cycle1"/>
    <dgm:cxn modelId="{ABC3E7B5-3864-4F9D-B2DE-D5B3D849FDD4}" type="presParOf" srcId="{B2FACF58-5A2E-436A-85C5-53E908E73F5C}" destId="{4F80385C-8140-40EB-BD3C-E3F27E3E626C}" srcOrd="10" destOrd="0" presId="urn:microsoft.com/office/officeart/2005/8/layout/cycle1"/>
    <dgm:cxn modelId="{30D067CD-45A4-4566-BC10-751AED9DC29E}" type="presParOf" srcId="{B2FACF58-5A2E-436A-85C5-53E908E73F5C}" destId="{69C13A9F-B26A-43AC-9737-6BA2F496D6D8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8AAF92-1350-479C-9C62-950D41F9F486}">
      <dsp:nvSpPr>
        <dsp:cNvPr id="0" name=""/>
        <dsp:cNvSpPr/>
      </dsp:nvSpPr>
      <dsp:spPr>
        <a:xfrm>
          <a:off x="3548458" y="381003"/>
          <a:ext cx="1252146" cy="908347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Specify intended outcomes</a:t>
          </a:r>
          <a:endParaRPr lang="en-US" sz="1600" b="0" kern="1200" dirty="0"/>
        </a:p>
      </dsp:txBody>
      <dsp:txXfrm>
        <a:off x="3548458" y="381003"/>
        <a:ext cx="1252146" cy="908347"/>
      </dsp:txXfrm>
    </dsp:sp>
    <dsp:sp modelId="{72A56BB1-C04C-441B-9458-61CBF07E0152}">
      <dsp:nvSpPr>
        <dsp:cNvPr id="0" name=""/>
        <dsp:cNvSpPr/>
      </dsp:nvSpPr>
      <dsp:spPr>
        <a:xfrm>
          <a:off x="1062225" y="15464"/>
          <a:ext cx="3809941" cy="3809941"/>
        </a:xfrm>
        <a:prstGeom prst="circularArrow">
          <a:avLst>
            <a:gd name="adj1" fmla="val 6907"/>
            <a:gd name="adj2" fmla="val 465743"/>
            <a:gd name="adj3" fmla="val 513585"/>
            <a:gd name="adj4" fmla="val 20224281"/>
            <a:gd name="adj5" fmla="val 80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E6CFF-1627-42E2-891D-7134E9315454}">
      <dsp:nvSpPr>
        <dsp:cNvPr id="0" name=""/>
        <dsp:cNvSpPr/>
      </dsp:nvSpPr>
      <dsp:spPr>
        <a:xfrm>
          <a:off x="3442485" y="2375685"/>
          <a:ext cx="1349499" cy="1349499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Measure whether students are meeting those outcomes</a:t>
          </a:r>
          <a:endParaRPr lang="en-US" sz="1600" kern="1200" dirty="0"/>
        </a:p>
      </dsp:txBody>
      <dsp:txXfrm>
        <a:off x="3442485" y="2375685"/>
        <a:ext cx="1349499" cy="1349499"/>
      </dsp:txXfrm>
    </dsp:sp>
    <dsp:sp modelId="{BE870DC7-2E24-4BB7-A89D-AB495B868CCD}">
      <dsp:nvSpPr>
        <dsp:cNvPr id="0" name=""/>
        <dsp:cNvSpPr/>
      </dsp:nvSpPr>
      <dsp:spPr>
        <a:xfrm>
          <a:off x="1074529" y="-2288"/>
          <a:ext cx="3809941" cy="3809941"/>
        </a:xfrm>
        <a:prstGeom prst="circularArrow">
          <a:avLst>
            <a:gd name="adj1" fmla="val 6907"/>
            <a:gd name="adj2" fmla="val 465743"/>
            <a:gd name="adj3" fmla="val 6435340"/>
            <a:gd name="adj4" fmla="val 4403555"/>
            <a:gd name="adj5" fmla="val 80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E3443-507C-4D3C-A9DC-ED85457B780B}">
      <dsp:nvSpPr>
        <dsp:cNvPr id="0" name=""/>
        <dsp:cNvSpPr/>
      </dsp:nvSpPr>
      <dsp:spPr>
        <a:xfrm>
          <a:off x="1155088" y="2347836"/>
          <a:ext cx="1139355" cy="1165332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Improve your program based on results</a:t>
          </a:r>
          <a:endParaRPr lang="en-US" sz="1600" kern="1200" dirty="0"/>
        </a:p>
      </dsp:txBody>
      <dsp:txXfrm>
        <a:off x="1155088" y="2347836"/>
        <a:ext cx="1139355" cy="1165332"/>
      </dsp:txXfrm>
    </dsp:sp>
    <dsp:sp modelId="{A363C218-B896-498C-A757-20B563D99D3D}">
      <dsp:nvSpPr>
        <dsp:cNvPr id="0" name=""/>
        <dsp:cNvSpPr/>
      </dsp:nvSpPr>
      <dsp:spPr>
        <a:xfrm>
          <a:off x="1065170" y="-24620"/>
          <a:ext cx="3809941" cy="3809941"/>
        </a:xfrm>
        <a:prstGeom prst="circularArrow">
          <a:avLst>
            <a:gd name="adj1" fmla="val 6907"/>
            <a:gd name="adj2" fmla="val 465743"/>
            <a:gd name="adj3" fmla="val 11628237"/>
            <a:gd name="adj4" fmla="val 9793581"/>
            <a:gd name="adj5" fmla="val 80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0385C-8140-40EB-BD3C-E3F27E3E626C}">
      <dsp:nvSpPr>
        <dsp:cNvPr id="0" name=""/>
        <dsp:cNvSpPr/>
      </dsp:nvSpPr>
      <dsp:spPr>
        <a:xfrm>
          <a:off x="1142095" y="322843"/>
          <a:ext cx="1253967" cy="962071"/>
        </a:xfrm>
        <a:prstGeom prst="rect">
          <a:avLst/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Identify program goals</a:t>
          </a:r>
          <a:endParaRPr lang="en-US" sz="1800" b="1" kern="1200" dirty="0"/>
        </a:p>
      </dsp:txBody>
      <dsp:txXfrm>
        <a:off x="1142095" y="322843"/>
        <a:ext cx="1253967" cy="962071"/>
      </dsp:txXfrm>
    </dsp:sp>
    <dsp:sp modelId="{69C13A9F-B26A-43AC-9737-6BA2F496D6D8}">
      <dsp:nvSpPr>
        <dsp:cNvPr id="0" name=""/>
        <dsp:cNvSpPr/>
      </dsp:nvSpPr>
      <dsp:spPr>
        <a:xfrm>
          <a:off x="1037371" y="-597"/>
          <a:ext cx="3809941" cy="3809941"/>
        </a:xfrm>
        <a:prstGeom prst="circularArrow">
          <a:avLst>
            <a:gd name="adj1" fmla="val 6907"/>
            <a:gd name="adj2" fmla="val 465743"/>
            <a:gd name="adj3" fmla="val 17052642"/>
            <a:gd name="adj4" fmla="val 15017500"/>
            <a:gd name="adj5" fmla="val 80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B9791-E9F4-465A-A90B-B59E67A29ACA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1BB4D-7E0E-4270-B071-2388E9F1E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9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6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Color coding matches sections in examples</a:t>
            </a:r>
            <a:r>
              <a:rPr lang="en-US" baseline="0" dirty="0" smtClean="0"/>
              <a:t> on subsequent slides</a:t>
            </a:r>
          </a:p>
          <a:p>
            <a:endParaRPr lang="en-US" dirty="0" smtClean="0"/>
          </a:p>
          <a:p>
            <a:r>
              <a:rPr lang="en-US" dirty="0" smtClean="0"/>
              <a:t>Stakeholders might be students, the community, other units at the university; each program defines their stakeholders beyond students.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53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Uniqueness might be in terms of a particular focus/priorities, breadth/depth, expertise, career path, teaching methodology, professional opportunities</a:t>
            </a:r>
          </a:p>
          <a:p>
            <a:endParaRPr lang="en-US" dirty="0" smtClean="0"/>
          </a:p>
          <a:p>
            <a:r>
              <a:rPr lang="en-US" dirty="0" smtClean="0"/>
              <a:t>University</a:t>
            </a:r>
            <a:r>
              <a:rPr lang="en-US" baseline="0" dirty="0" smtClean="0"/>
              <a:t> UG or Graduate Bulletin descriptions might be helpful for academic programs as a starting point for discussion. Does the description address the points above? Does it accurately reflect what we want our program to do?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Previous program review or accreditation documentation might also be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45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45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2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064779-E606-48BD-82F9-65CAD3DF3E68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ayne.edu/assessment/files/academic_programs_assessment_handbook_wsu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ayne.edu/assessment/files/student_services_assessment_handbook_wsu.pdf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.barrette@wayne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tl.wayne.edu/" TargetMode="External"/><Relationship Id="rId4" Type="http://schemas.openxmlformats.org/officeDocument/2006/relationships/hyperlink" Target="https://wayne.edu/assessmen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Program </a:t>
            </a:r>
            <a:r>
              <a:rPr lang="en-US" dirty="0"/>
              <a:t>Assessment: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Writing a Mission Statement</a:t>
            </a:r>
            <a:endParaRPr lang="en-U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962940"/>
              </p:ext>
            </p:extLst>
          </p:nvPr>
        </p:nvGraphicFramePr>
        <p:xfrm>
          <a:off x="1524000" y="1905000"/>
          <a:ext cx="59436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6013270"/>
            <a:ext cx="5029200" cy="838199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sz="3400" b="1" dirty="0" smtClean="0">
                <a:solidFill>
                  <a:schemeClr val="tx1"/>
                </a:solidFill>
              </a:rPr>
              <a:t>Cathy Barrette, Director of Assessment</a:t>
            </a:r>
          </a:p>
          <a:p>
            <a:r>
              <a:rPr lang="en-US" sz="3400" b="1" dirty="0" smtClean="0">
                <a:solidFill>
                  <a:schemeClr val="tx1"/>
                </a:solidFill>
              </a:rPr>
              <a:t>Wayne State University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37263" y="3409406"/>
            <a:ext cx="2667000" cy="7078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The Program Assessment Process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58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586133" cy="39539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Wording that is:</a:t>
            </a:r>
          </a:p>
          <a:p>
            <a:r>
              <a:rPr lang="en-US" dirty="0" smtClean="0"/>
              <a:t>Too general, applicable to any program</a:t>
            </a:r>
          </a:p>
          <a:p>
            <a:r>
              <a:rPr lang="en-US" dirty="0" smtClean="0"/>
              <a:t>Descriptive of a department or unit rather than one specific program</a:t>
            </a:r>
          </a:p>
          <a:p>
            <a:r>
              <a:rPr lang="en-US" dirty="0" smtClean="0"/>
              <a:t>Focused on teaching or research rather than student learning</a:t>
            </a:r>
          </a:p>
          <a:p>
            <a:r>
              <a:rPr lang="en-US" dirty="0" smtClean="0"/>
              <a:t>Written for a specialist/expert audience rather than a general audience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Mission Statement:</a:t>
            </a:r>
            <a:br>
              <a:rPr lang="en-US" dirty="0" smtClean="0"/>
            </a:br>
            <a:r>
              <a:rPr lang="en-US" dirty="0" smtClean="0"/>
              <a:t>Pitfalls to Avoid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0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1" y="2514600"/>
            <a:ext cx="5410199" cy="4030133"/>
          </a:xfrm>
        </p:spPr>
        <p:txBody>
          <a:bodyPr>
            <a:noAutofit/>
          </a:bodyPr>
          <a:lstStyle/>
          <a:p>
            <a:r>
              <a:rPr lang="en-US" dirty="0" smtClean="0"/>
              <a:t>Additional presentations and the assessment handbooks explain how to:</a:t>
            </a:r>
          </a:p>
          <a:p>
            <a:pPr lvl="1"/>
            <a:r>
              <a:rPr lang="en-US" sz="2000" dirty="0" smtClean="0"/>
              <a:t>Write mission statements</a:t>
            </a:r>
          </a:p>
          <a:p>
            <a:pPr lvl="1"/>
            <a:r>
              <a:rPr lang="en-US" sz="2000" dirty="0" smtClean="0"/>
              <a:t>Write learning outcomes and curriculum maps</a:t>
            </a:r>
          </a:p>
          <a:p>
            <a:pPr lvl="1"/>
            <a:r>
              <a:rPr lang="en-US" sz="2000" dirty="0" smtClean="0"/>
              <a:t>Choose assessments</a:t>
            </a:r>
          </a:p>
          <a:p>
            <a:pPr lvl="1"/>
            <a:r>
              <a:rPr lang="en-US" sz="2000" dirty="0" smtClean="0"/>
              <a:t>Understand and use </a:t>
            </a:r>
            <a:r>
              <a:rPr lang="en-US" sz="2000" dirty="0" smtClean="0"/>
              <a:t>results</a:t>
            </a:r>
            <a:endParaRPr lang="en-US" sz="2000" dirty="0" smtClean="0"/>
          </a:p>
          <a:p>
            <a:pPr lvl="1"/>
            <a:r>
              <a:rPr lang="en-US" sz="2000" dirty="0" smtClean="0"/>
              <a:t>Use Planning to record your work</a:t>
            </a:r>
          </a:p>
          <a:p>
            <a:r>
              <a:rPr lang="en-US" dirty="0" smtClean="0"/>
              <a:t>Each part has examples and pitfalls to avoid as well!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57072"/>
          </a:xfrm>
        </p:spPr>
        <p:txBody>
          <a:bodyPr/>
          <a:lstStyle/>
          <a:p>
            <a:pPr algn="l"/>
            <a:r>
              <a:rPr lang="en-US" dirty="0" smtClean="0"/>
              <a:t>Want More Information?</a:t>
            </a:r>
            <a:endParaRPr lang="en-US" dirty="0"/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295400"/>
            <a:ext cx="2438400" cy="3138025"/>
          </a:xfrm>
          <a:prstGeom prst="rect">
            <a:avLst/>
          </a:prstGeom>
        </p:spPr>
      </p:pic>
      <p:pic>
        <p:nvPicPr>
          <p:cNvPr id="5" name="Picture 4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731382"/>
            <a:ext cx="2319947" cy="298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7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33733" cy="3953934"/>
          </a:xfrm>
        </p:spPr>
        <p:txBody>
          <a:bodyPr/>
          <a:lstStyle/>
          <a:p>
            <a:r>
              <a:rPr lang="en-US" dirty="0"/>
              <a:t>Cathy Barrette, WSU Director of Assessment </a:t>
            </a:r>
          </a:p>
          <a:p>
            <a:pPr marL="301943" lvl="1" indent="0">
              <a:buNone/>
            </a:pPr>
            <a:r>
              <a:rPr lang="en-US" dirty="0">
                <a:hlinkClick r:id="rId3"/>
              </a:rPr>
              <a:t>c.barrette@wayne.edu</a:t>
            </a:r>
            <a:endParaRPr lang="en-US" dirty="0"/>
          </a:p>
          <a:p>
            <a:pPr marL="301943" lvl="1" indent="0">
              <a:buNone/>
            </a:pPr>
            <a:r>
              <a:rPr lang="en-US" dirty="0"/>
              <a:t>(313)577-1615</a:t>
            </a:r>
          </a:p>
          <a:p>
            <a:r>
              <a:rPr lang="en-US" dirty="0"/>
              <a:t>WSU Assessment website </a:t>
            </a:r>
            <a:r>
              <a:rPr lang="en-US" dirty="0">
                <a:hlinkClick r:id="rId4"/>
              </a:rPr>
              <a:t>https://wayne.edu/assessment/</a:t>
            </a:r>
            <a:endParaRPr lang="en-US" dirty="0"/>
          </a:p>
          <a:p>
            <a:r>
              <a:rPr lang="en-US" dirty="0"/>
              <a:t>OTL staff, workshops and website: </a:t>
            </a:r>
            <a:r>
              <a:rPr lang="en-US" dirty="0">
                <a:hlinkClick r:id="rId5"/>
              </a:rPr>
              <a:t>http://otl.wayne.edu/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Resources </a:t>
            </a:r>
            <a:br>
              <a:rPr lang="en-US" dirty="0" smtClean="0"/>
            </a:br>
            <a:r>
              <a:rPr lang="en-US" dirty="0" smtClean="0"/>
              <a:t>for Program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 help you write a mission statement, this presentation provides:</a:t>
            </a:r>
          </a:p>
          <a:p>
            <a:r>
              <a:rPr lang="en-US" dirty="0" smtClean="0"/>
              <a:t>an explanation of what a mission statement is</a:t>
            </a:r>
          </a:p>
          <a:p>
            <a:r>
              <a:rPr lang="en-US" dirty="0" smtClean="0"/>
              <a:t>examples from Wayne State’s academic and student services programs</a:t>
            </a:r>
          </a:p>
          <a:p>
            <a:r>
              <a:rPr lang="en-US" dirty="0" smtClean="0"/>
              <a:t>guiding questions to help your program develop a mission statement</a:t>
            </a:r>
          </a:p>
          <a:p>
            <a:r>
              <a:rPr lang="en-US" dirty="0"/>
              <a:t>p</a:t>
            </a:r>
            <a:r>
              <a:rPr lang="en-US" dirty="0" smtClean="0"/>
              <a:t>itfalls to avoid when developing a mission statement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81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662333" cy="3953933"/>
          </a:xfrm>
        </p:spPr>
        <p:txBody>
          <a:bodyPr>
            <a:normAutofit/>
          </a:bodyPr>
          <a:lstStyle/>
          <a:p>
            <a:r>
              <a:rPr lang="en-US" dirty="0" smtClean="0"/>
              <a:t>A brief description of the program’s: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Purpose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 - Why the program exists, including its broad </a:t>
            </a:r>
            <a:r>
              <a:rPr lang="en-US" i="1" dirty="0" smtClean="0">
                <a:solidFill>
                  <a:srgbClr val="FF0000"/>
                </a:solidFill>
              </a:rPr>
              <a:t>goals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unique or signature features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Offerings</a:t>
            </a:r>
            <a:r>
              <a:rPr lang="en-US" dirty="0" smtClean="0"/>
              <a:t>– What kinds of opportunities students or clients will have for achieving the program’s goals (e.g., coursework, internships, service learning)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Target audience/Stakeholders </a:t>
            </a:r>
            <a:r>
              <a:rPr lang="en-US" dirty="0" smtClean="0"/>
              <a:t>– Who benefits from the program </a:t>
            </a:r>
          </a:p>
          <a:p>
            <a:r>
              <a:rPr lang="en-US" dirty="0" smtClean="0"/>
              <a:t>Aligned with university and division missions</a:t>
            </a:r>
          </a:p>
          <a:p>
            <a:r>
              <a:rPr lang="en-US" dirty="0" smtClean="0"/>
              <a:t>Realistic and achievable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01533"/>
          </a:xfrm>
        </p:spPr>
        <p:txBody>
          <a:bodyPr>
            <a:normAutofit/>
          </a:bodyPr>
          <a:lstStyle/>
          <a:p>
            <a:r>
              <a:rPr lang="en-US" dirty="0" smtClean="0"/>
              <a:t>A mission statement is like a  guiding principle: explicitly articulating it helps guide programmatic decisions.</a:t>
            </a:r>
          </a:p>
          <a:p>
            <a:endParaRPr lang="en-US" dirty="0"/>
          </a:p>
          <a:p>
            <a:r>
              <a:rPr lang="en-US" dirty="0" smtClean="0"/>
              <a:t>For example, you can use your mission statement to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rioritize your use of and requests for funding, faculty lines, course offerings, extra curricular programs</a:t>
            </a:r>
          </a:p>
          <a:p>
            <a:pPr lvl="1"/>
            <a:r>
              <a:rPr lang="en-US" dirty="0" smtClean="0"/>
              <a:t>Decide which courses should be required or elective</a:t>
            </a:r>
          </a:p>
          <a:p>
            <a:pPr lvl="1"/>
            <a:r>
              <a:rPr lang="en-US" dirty="0" smtClean="0"/>
              <a:t>Identify new areas of expansion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84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667000"/>
            <a:ext cx="8077199" cy="3886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mission of the BFA Program in the Maggie </a:t>
            </a:r>
            <a:r>
              <a:rPr lang="en-US" dirty="0" err="1"/>
              <a:t>Allesee</a:t>
            </a:r>
            <a:r>
              <a:rPr lang="en-US" dirty="0"/>
              <a:t> Department of Theatre and Dance is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rgbClr val="FF0000"/>
                </a:solidFill>
              </a:rPr>
              <a:t>[</a:t>
            </a:r>
            <a:r>
              <a:rPr lang="en-US" dirty="0" smtClean="0">
                <a:solidFill>
                  <a:srgbClr val="FF0000"/>
                </a:solidFill>
              </a:rPr>
              <a:t>prepare</a:t>
            </a:r>
            <a:r>
              <a:rPr lang="en-US" b="1" dirty="0" smtClean="0">
                <a:solidFill>
                  <a:srgbClr val="FF0000"/>
                </a:solidFill>
              </a:rPr>
              <a:t>] </a:t>
            </a:r>
            <a:r>
              <a:rPr lang="en-US" b="1" dirty="0" smtClean="0">
                <a:solidFill>
                  <a:srgbClr val="00B0F0"/>
                </a:solidFill>
              </a:rPr>
              <a:t>[</a:t>
            </a:r>
            <a:r>
              <a:rPr lang="en-US" dirty="0" smtClean="0">
                <a:solidFill>
                  <a:srgbClr val="00B0F0"/>
                </a:solidFill>
              </a:rPr>
              <a:t>students</a:t>
            </a:r>
            <a:r>
              <a:rPr lang="en-US" b="1" dirty="0" smtClean="0">
                <a:solidFill>
                  <a:srgbClr val="00B0F0"/>
                </a:solidFill>
              </a:rPr>
              <a:t>]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[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>
                <a:solidFill>
                  <a:srgbClr val="FF0000"/>
                </a:solidFill>
              </a:rPr>
              <a:t>professional careers in dance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b="1" dirty="0" smtClean="0"/>
              <a:t> </a:t>
            </a:r>
            <a:r>
              <a:rPr lang="en-US" dirty="0"/>
              <a:t>The Program provides preparation for pursuits in </a:t>
            </a:r>
            <a:r>
              <a:rPr lang="en-US" b="1" dirty="0" smtClean="0">
                <a:solidFill>
                  <a:srgbClr val="00B050"/>
                </a:solidFill>
              </a:rPr>
              <a:t>[</a:t>
            </a:r>
            <a:r>
              <a:rPr lang="en-US" dirty="0" smtClean="0">
                <a:solidFill>
                  <a:srgbClr val="00B050"/>
                </a:solidFill>
              </a:rPr>
              <a:t>performance</a:t>
            </a:r>
            <a:r>
              <a:rPr lang="en-US" dirty="0">
                <a:solidFill>
                  <a:srgbClr val="00B050"/>
                </a:solidFill>
              </a:rPr>
              <a:t>, choreography and production through practical study of dance techniques, theoretical and historical studies, exploration of current trends in the art and frequent engagement with professional dance artists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b="1" dirty="0" smtClean="0">
                <a:solidFill>
                  <a:srgbClr val="00B050"/>
                </a:solidFill>
              </a:rPr>
              <a:t>]</a:t>
            </a:r>
            <a:r>
              <a:rPr lang="en-US" b="1" dirty="0" smtClean="0"/>
              <a:t> </a:t>
            </a:r>
            <a:r>
              <a:rPr lang="en-US" dirty="0"/>
              <a:t>The program provides </a:t>
            </a:r>
            <a:r>
              <a:rPr lang="en-US" b="1" dirty="0" smtClean="0">
                <a:solidFill>
                  <a:srgbClr val="00B050"/>
                </a:solidFill>
              </a:rPr>
              <a:t>[</a:t>
            </a:r>
            <a:r>
              <a:rPr lang="en-US" dirty="0" smtClean="0">
                <a:solidFill>
                  <a:srgbClr val="00B050"/>
                </a:solidFill>
              </a:rPr>
              <a:t>abundant </a:t>
            </a:r>
            <a:r>
              <a:rPr lang="en-US" dirty="0">
                <a:solidFill>
                  <a:srgbClr val="00B050"/>
                </a:solidFill>
              </a:rPr>
              <a:t>performance </a:t>
            </a:r>
            <a:r>
              <a:rPr lang="en-US" dirty="0" smtClean="0">
                <a:solidFill>
                  <a:srgbClr val="00B050"/>
                </a:solidFill>
              </a:rPr>
              <a:t>experiences</a:t>
            </a:r>
            <a:r>
              <a:rPr lang="en-US" b="1" dirty="0" smtClean="0">
                <a:solidFill>
                  <a:srgbClr val="00B050"/>
                </a:solidFill>
              </a:rPr>
              <a:t>]</a:t>
            </a:r>
            <a:r>
              <a:rPr lang="en-US" b="1" dirty="0" smtClean="0"/>
              <a:t> </a:t>
            </a:r>
            <a:r>
              <a:rPr lang="en-US" dirty="0"/>
              <a:t>for </a:t>
            </a:r>
            <a:r>
              <a:rPr lang="en-US" b="1" dirty="0" smtClean="0">
                <a:solidFill>
                  <a:srgbClr val="00B0F0"/>
                </a:solidFill>
              </a:rPr>
              <a:t>[</a:t>
            </a:r>
            <a:r>
              <a:rPr lang="en-US" dirty="0" smtClean="0">
                <a:solidFill>
                  <a:srgbClr val="00B0F0"/>
                </a:solidFill>
              </a:rPr>
              <a:t>BFA </a:t>
            </a:r>
            <a:r>
              <a:rPr lang="en-US" dirty="0">
                <a:solidFill>
                  <a:srgbClr val="00B0F0"/>
                </a:solidFill>
              </a:rPr>
              <a:t>students as it serves the urban metropolitan </a:t>
            </a:r>
            <a:r>
              <a:rPr lang="en-US" dirty="0" smtClean="0">
                <a:solidFill>
                  <a:srgbClr val="00B0F0"/>
                </a:solidFill>
              </a:rPr>
              <a:t>community</a:t>
            </a:r>
            <a:r>
              <a:rPr lang="en-US" b="1" dirty="0" smtClean="0">
                <a:solidFill>
                  <a:srgbClr val="00B0F0"/>
                </a:solidFill>
              </a:rPr>
              <a:t>]</a:t>
            </a:r>
            <a:r>
              <a:rPr lang="en-US" b="1" dirty="0" smtClean="0"/>
              <a:t> </a:t>
            </a:r>
            <a:r>
              <a:rPr lang="en-US" dirty="0"/>
              <a:t>in which Wayne State University resides.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BFA in 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5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Our mission is to 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prepare</a:t>
            </a:r>
            <a:r>
              <a:rPr lang="en-US" b="1" dirty="0">
                <a:solidFill>
                  <a:srgbClr val="FF0000"/>
                </a:solidFill>
              </a:rPr>
              <a:t>] </a:t>
            </a:r>
            <a:r>
              <a:rPr lang="en-US" b="1" dirty="0">
                <a:solidFill>
                  <a:srgbClr val="00B0F0"/>
                </a:solidFill>
              </a:rPr>
              <a:t>[</a:t>
            </a:r>
            <a:r>
              <a:rPr lang="en-US" dirty="0">
                <a:solidFill>
                  <a:srgbClr val="00B0F0"/>
                </a:solidFill>
              </a:rPr>
              <a:t>students</a:t>
            </a:r>
            <a:r>
              <a:rPr lang="en-US" b="1" dirty="0">
                <a:solidFill>
                  <a:srgbClr val="00B0F0"/>
                </a:solidFill>
              </a:rPr>
              <a:t>] 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for careers requiring a high degree of specialized tax knowledge</a:t>
            </a:r>
            <a:r>
              <a:rPr lang="en-US" b="1" dirty="0">
                <a:solidFill>
                  <a:srgbClr val="FF0000"/>
                </a:solidFill>
              </a:rPr>
              <a:t>] </a:t>
            </a:r>
            <a:r>
              <a:rPr lang="en-US" b="1" dirty="0">
                <a:solidFill>
                  <a:srgbClr val="00B050"/>
                </a:solidFill>
              </a:rPr>
              <a:t>[</a:t>
            </a:r>
            <a:r>
              <a:rPr lang="en-US" dirty="0">
                <a:solidFill>
                  <a:srgbClr val="00B050"/>
                </a:solidFill>
              </a:rPr>
              <a:t>in public accounting, private industry, and government by emphasizing a thorough grounding in the principles of tax research, corporate taxation, and flow-through entities as well as ethics and professional communications.</a:t>
            </a:r>
            <a:r>
              <a:rPr lang="en-US" b="1" dirty="0">
                <a:solidFill>
                  <a:srgbClr val="00B050"/>
                </a:solidFill>
              </a:rPr>
              <a:t>]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MS in Taxation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40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814733" cy="4030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mission of the PhD program in Biochemistry and Molecular Biology is to train </a:t>
            </a:r>
            <a:r>
              <a:rPr lang="en-US" dirty="0" smtClean="0">
                <a:solidFill>
                  <a:srgbClr val="00B0F0"/>
                </a:solidFill>
              </a:rPr>
              <a:t>[graduate students] </a:t>
            </a:r>
            <a:r>
              <a:rPr lang="en-US" dirty="0"/>
              <a:t>through </a:t>
            </a:r>
            <a:r>
              <a:rPr lang="en-US" dirty="0" smtClean="0">
                <a:solidFill>
                  <a:srgbClr val="00B050"/>
                </a:solidFill>
              </a:rPr>
              <a:t>[advanced </a:t>
            </a:r>
            <a:r>
              <a:rPr lang="en-US" dirty="0">
                <a:solidFill>
                  <a:srgbClr val="00B050"/>
                </a:solidFill>
              </a:rPr>
              <a:t>course work, critical analysis of the primary literature and apprenticeship to a practicing </a:t>
            </a:r>
            <a:r>
              <a:rPr lang="en-US" dirty="0" smtClean="0">
                <a:solidFill>
                  <a:srgbClr val="00B050"/>
                </a:solidFill>
              </a:rPr>
              <a:t>scientist] </a:t>
            </a:r>
            <a:r>
              <a:rPr lang="en-US" dirty="0"/>
              <a:t>to </a:t>
            </a:r>
            <a:r>
              <a:rPr lang="en-US" dirty="0" smtClean="0">
                <a:solidFill>
                  <a:srgbClr val="FF0000"/>
                </a:solidFill>
              </a:rPr>
              <a:t>[develop </a:t>
            </a:r>
            <a:r>
              <a:rPr lang="en-US" dirty="0">
                <a:solidFill>
                  <a:srgbClr val="FF0000"/>
                </a:solidFill>
              </a:rPr>
              <a:t>an understanding of the theoretical and practical aspects of biomedical research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Special emphasis is placed upon critical thinking and written and oral communication skills to further prepare graduating students to pursue a variety of different career </a:t>
            </a:r>
            <a:r>
              <a:rPr lang="en-US" dirty="0" smtClean="0">
                <a:solidFill>
                  <a:srgbClr val="FF0000"/>
                </a:solidFill>
              </a:rPr>
              <a:t>options] </a:t>
            </a:r>
            <a:r>
              <a:rPr lang="en-US" dirty="0"/>
              <a:t>where a thorough understanding of research is essential.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PhD in Biochemistry and Molecular 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31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814733" cy="40301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nanoengineering</a:t>
            </a:r>
            <a:r>
              <a:rPr lang="en-US" dirty="0"/>
              <a:t> certificate program offers students </a:t>
            </a:r>
            <a:r>
              <a:rPr lang="en-US" dirty="0" smtClean="0">
                <a:solidFill>
                  <a:srgbClr val="FF0000"/>
                </a:solidFill>
              </a:rPr>
              <a:t>[multidisciplinary</a:t>
            </a:r>
            <a:r>
              <a:rPr lang="en-US" dirty="0">
                <a:solidFill>
                  <a:srgbClr val="FF0000"/>
                </a:solidFill>
              </a:rPr>
              <a:t>, in-depth training in the emerging technological area of </a:t>
            </a:r>
            <a:r>
              <a:rPr lang="en-US" dirty="0" smtClean="0">
                <a:solidFill>
                  <a:srgbClr val="FF0000"/>
                </a:solidFill>
              </a:rPr>
              <a:t>nanotechnology] </a:t>
            </a:r>
            <a:r>
              <a:rPr lang="en-US" dirty="0"/>
              <a:t>by offering new </a:t>
            </a:r>
            <a:r>
              <a:rPr lang="en-US" dirty="0" smtClean="0">
                <a:solidFill>
                  <a:srgbClr val="00B050"/>
                </a:solidFill>
              </a:rPr>
              <a:t>[lecture</a:t>
            </a:r>
            <a:r>
              <a:rPr lang="en-US" dirty="0">
                <a:solidFill>
                  <a:srgbClr val="00B050"/>
                </a:solidFill>
              </a:rPr>
              <a:t>, laboratory, and seminar courses that cross traditional departmental and disciplinary boundaries. Students gain hands-on experience with advanced instrumentation and cleanroom operation. Students conduct research with faculty and industrial partners</a:t>
            </a:r>
            <a:r>
              <a:rPr lang="en-US" dirty="0" smtClean="0">
                <a:solidFill>
                  <a:srgbClr val="00B050"/>
                </a:solidFill>
              </a:rPr>
              <a:t>.]</a:t>
            </a:r>
            <a:r>
              <a:rPr lang="en-US" dirty="0" smtClean="0"/>
              <a:t> </a:t>
            </a:r>
            <a:r>
              <a:rPr lang="en-US" dirty="0"/>
              <a:t>The certificate program </a:t>
            </a:r>
            <a:r>
              <a:rPr lang="en-US" dirty="0" smtClean="0">
                <a:solidFill>
                  <a:srgbClr val="00B0F0"/>
                </a:solidFill>
              </a:rPr>
              <a:t>[fulfills </a:t>
            </a:r>
            <a:r>
              <a:rPr lang="en-US" dirty="0">
                <a:solidFill>
                  <a:srgbClr val="00B0F0"/>
                </a:solidFill>
              </a:rPr>
              <a:t>the educational needs of working engineers and technical </a:t>
            </a:r>
            <a:r>
              <a:rPr lang="en-US" dirty="0" smtClean="0">
                <a:solidFill>
                  <a:srgbClr val="00B0F0"/>
                </a:solidFill>
              </a:rPr>
              <a:t>professionals], </a:t>
            </a:r>
            <a:r>
              <a:rPr lang="en-US" dirty="0"/>
              <a:t>targeting especially those in the Metro Detroit area and Windsor, Canada.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UG Certificate in </a:t>
            </a:r>
            <a:r>
              <a:rPr lang="en-US" dirty="0" err="1" smtClean="0"/>
              <a:t>Nanoengineering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90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help you get started on your mission statement, you might discuss the following questions with your colleagues:</a:t>
            </a:r>
          </a:p>
          <a:p>
            <a:r>
              <a:rPr lang="en-US" dirty="0" smtClean="0"/>
              <a:t>What need(s) does the program fulfill?</a:t>
            </a:r>
          </a:p>
          <a:p>
            <a:r>
              <a:rPr lang="en-US" dirty="0" smtClean="0"/>
              <a:t>What kinds of learning opportunities does the program provide?</a:t>
            </a:r>
          </a:p>
          <a:p>
            <a:r>
              <a:rPr lang="en-US" dirty="0" smtClean="0"/>
              <a:t>What does this program uniquely offer that differentiates it from other programs?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Mission Statement: </a:t>
            </a:r>
            <a:br>
              <a:rPr lang="en-US" dirty="0" smtClean="0"/>
            </a:br>
            <a:r>
              <a:rPr lang="en-US" dirty="0" smtClean="0"/>
              <a:t>Guiding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7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5840</TotalTime>
  <Words>846</Words>
  <Application>Microsoft Office PowerPoint</Application>
  <PresentationFormat>On-screen Show (4:3)</PresentationFormat>
  <Paragraphs>75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Candara</vt:lpstr>
      <vt:lpstr>Symbol</vt:lpstr>
      <vt:lpstr>Waveform</vt:lpstr>
      <vt:lpstr>Program Assessment:  Writing a Mission Statement</vt:lpstr>
      <vt:lpstr>Presentation Overview</vt:lpstr>
      <vt:lpstr>Mission Statement</vt:lpstr>
      <vt:lpstr>Usefulness</vt:lpstr>
      <vt:lpstr>Example: BFA in Dance</vt:lpstr>
      <vt:lpstr>Example: MS in Taxation</vt:lpstr>
      <vt:lpstr>Example: PhD in Biochemistry and Molecular Biology</vt:lpstr>
      <vt:lpstr>Example: UG Certificate in Nanoengineering</vt:lpstr>
      <vt:lpstr>Mission Statement:  Guiding Questions</vt:lpstr>
      <vt:lpstr>Mission Statement: Pitfalls to Avoid</vt:lpstr>
      <vt:lpstr>Want More Information?</vt:lpstr>
      <vt:lpstr>Local Resources  for Program Assessment</vt:lpstr>
    </vt:vector>
  </TitlesOfParts>
  <Company>Wayne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Barrette</dc:creator>
  <cp:lastModifiedBy>Catherine Barrette</cp:lastModifiedBy>
  <cp:revision>121</cp:revision>
  <dcterms:created xsi:type="dcterms:W3CDTF">2014-09-02T17:21:16Z</dcterms:created>
  <dcterms:modified xsi:type="dcterms:W3CDTF">2019-11-26T20:53:24Z</dcterms:modified>
</cp:coreProperties>
</file>